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58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660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b="6873"/>
          <a:stretch>
            <a:fillRect/>
          </a:stretch>
        </p:blipFill>
        <p:spPr bwMode="auto">
          <a:xfrm>
            <a:off x="0" y="-26988"/>
            <a:ext cx="914400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51520" y="1772816"/>
            <a:ext cx="88924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8438" algn="ctr"/>
            <a:r>
              <a:rPr lang="ru-RU" sz="3200" b="1" i="1" dirty="0" smtClean="0">
                <a:solidFill>
                  <a:srgbClr val="203864"/>
                </a:solidFill>
                <a:latin typeface="Times New Roman" pitchFamily="18" charset="0"/>
                <a:cs typeface="Times New Roman" pitchFamily="18" charset="0"/>
              </a:rPr>
              <a:t>Об остатках средств на счетах главных распорядителей бюджетных средств, открытых для софинансирования расходных обязательств муниципальных образований с учетом средств федерального бюджета в УФК по Самарской области</a:t>
            </a:r>
          </a:p>
        </p:txBody>
      </p:sp>
      <p:sp>
        <p:nvSpPr>
          <p:cNvPr id="7" name="object 12"/>
          <p:cNvSpPr>
            <a:spLocks/>
          </p:cNvSpPr>
          <p:nvPr/>
        </p:nvSpPr>
        <p:spPr bwMode="auto">
          <a:xfrm>
            <a:off x="539552" y="4653136"/>
            <a:ext cx="8064896" cy="72008"/>
          </a:xfrm>
          <a:custGeom>
            <a:avLst/>
            <a:gdLst>
              <a:gd name="T0" fmla="*/ 0 w 8208009"/>
              <a:gd name="T1" fmla="*/ 0 h 144016"/>
              <a:gd name="T2" fmla="*/ 228840271 w 8208009"/>
              <a:gd name="T3" fmla="*/ 0 h 144016"/>
              <a:gd name="T4" fmla="*/ 0 60000 65536"/>
              <a:gd name="T5" fmla="*/ 0 60000 65536"/>
              <a:gd name="T6" fmla="*/ 0 w 8208009"/>
              <a:gd name="T7" fmla="*/ 0 h 144016"/>
              <a:gd name="T8" fmla="*/ 8208009 w 8208009"/>
              <a:gd name="T9" fmla="*/ 144016 h 1440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208009" h="144016">
                <a:moveTo>
                  <a:pt x="0" y="0"/>
                </a:moveTo>
                <a:lnTo>
                  <a:pt x="8207971" y="0"/>
                </a:lnTo>
              </a:path>
            </a:pathLst>
          </a:custGeom>
          <a:noFill/>
          <a:ln w="12700">
            <a:solidFill>
              <a:srgbClr val="D9D9D9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04664"/>
            <a:ext cx="8675687" cy="73833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рейтинге учитывается перечень доходов бюджетов бюджетной системы РФ подгруппы доходов группы 100 «Налоговые и неналоговые доходы»</a:t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291" name="Rectangle 1"/>
          <p:cNvSpPr>
            <a:spLocks noGrp="1" noChangeArrowheads="1"/>
          </p:cNvSpPr>
          <p:nvPr>
            <p:ph idx="1"/>
          </p:nvPr>
        </p:nvSpPr>
        <p:spPr>
          <a:xfrm>
            <a:off x="107950" y="1124744"/>
            <a:ext cx="9036050" cy="4830763"/>
          </a:xfrm>
          <a:solidFill>
            <a:srgbClr val="FFFFFF"/>
          </a:solidFill>
        </p:spPr>
        <p:txBody>
          <a:bodyPr anchor="ctr">
            <a:spAutoFit/>
          </a:bodyPr>
          <a:lstStyle/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ru-RU" alt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108 – государственная пошлина;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ru-RU" alt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111 – доходы от использования имущества, находящегося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ru-RU" alt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государственной и муниципальной собственности;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ru-RU" alt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112 – платежи при пользовании природными ресурсами;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ru-RU" alt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113 – доходы от оказания платных услуг (работ) и компенсации затрат государства;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ru-RU" alt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114 – доходы от продажи материальных и нематериальных активов;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ru-RU" alt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115 – административные платежи и сборы;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ru-RU" alt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116 – штрафы, санкции, возмещение ущерба;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ru-RU" alt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117 – прочие неналоговые доходы.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90812746-2244-4DFD-AFD4-FD12EC5873E9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5849888"/>
            <a:ext cx="8640960" cy="10081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состоянию на 01.10.2018 рейтинг Самарской области составил 85,69%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104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Приказ Минфина России и Федерального казначейства от 11.07.2018 № 22н «О внесении изменений в порядок ведения ГИС ГМП, утверждённый приказом Федерального казначейства № 11н»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20888"/>
            <a:ext cx="7236296" cy="37890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Фиксация времени доступности ГИС ГМП, а также времени поступления в ГИС ГМП информации,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необходимой для уплаты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денежных средств, 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информации об уплате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денежных средств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(раздел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 dirty="0"/>
          </a:p>
        </p:txBody>
      </p:sp>
      <p:pic>
        <p:nvPicPr>
          <p:cNvPr id="38914" name="Picture 2" descr="http://afisha.orsk.ru/images/afisha/posters/o/1507288198910_15072881985595.jpg"/>
          <p:cNvPicPr>
            <a:picLocks noChangeAspect="1" noChangeArrowheads="1"/>
          </p:cNvPicPr>
          <p:nvPr/>
        </p:nvPicPr>
        <p:blipFill>
          <a:blip r:embed="rId2" cstate="print"/>
          <a:srcRect l="378" r="4913" b="14740"/>
          <a:stretch>
            <a:fillRect/>
          </a:stretch>
        </p:blipFill>
        <p:spPr bwMode="auto">
          <a:xfrm>
            <a:off x="5004048" y="3422464"/>
            <a:ext cx="3816424" cy="33189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krugovorot.ru/image/cache/data/artist/statuetki-veronese/mifologiya/ws-650-statuetka-femida---boginya-pravosudiya-903494-800x600.jpg"/>
          <p:cNvPicPr>
            <a:picLocks noChangeAspect="1" noChangeArrowheads="1"/>
          </p:cNvPicPr>
          <p:nvPr/>
        </p:nvPicPr>
        <p:blipFill>
          <a:blip r:embed="rId2" cstate="print"/>
          <a:srcRect l="29291" t="1890" r="31654" b="8189"/>
          <a:stretch>
            <a:fillRect/>
          </a:stretch>
        </p:blipFill>
        <p:spPr bwMode="auto">
          <a:xfrm>
            <a:off x="7343800" y="3068960"/>
            <a:ext cx="1800200" cy="31088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ПРОЕКТ ФЕДЕРАЛЬНОГО ЗАКОНА</a:t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 внесении изменений в КоАП в части установления административной ответственности за непредоставление или ненадлежащее предоставление информации в ГИС ГМП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7740352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Статья 19.7.14. 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Непредоставление или ненадлежащее предоставление информации в ГИС ГМП.</a:t>
            </a:r>
          </a:p>
          <a:p>
            <a:pPr algn="just">
              <a:buNone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Непредоставление или ненадлежащее предоставление органом, организацией или индивидуальным предпринимателем в случаях, предусмотренных федеральными законами, информации, необходимой для уплаты физическими и юридическими лицами платежей, а также информации об уплате физическими и юридическими лицами платежей в ГИС ГМП – влечет наложение административного штрафа</a:t>
            </a:r>
            <a:r>
              <a:rPr lang="en-US" alt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ru-RU" altLang="ru-RU" sz="1800" u="sng" dirty="0" smtClean="0">
                <a:latin typeface="Times New Roman" pitchFamily="18" charset="0"/>
                <a:cs typeface="Times New Roman" pitchFamily="18" charset="0"/>
              </a:rPr>
              <a:t>на должностных лиц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 в размере от пяти тысяч до десяти тысяч рублей; </a:t>
            </a:r>
          </a:p>
          <a:p>
            <a:pPr algn="just">
              <a:spcBef>
                <a:spcPts val="600"/>
              </a:spcBef>
            </a:pPr>
            <a:r>
              <a:rPr lang="ru-RU" altLang="ru-RU" sz="1800" u="sng" dirty="0" smtClean="0">
                <a:latin typeface="Times New Roman" pitchFamily="18" charset="0"/>
                <a:cs typeface="Times New Roman" pitchFamily="18" charset="0"/>
              </a:rPr>
              <a:t>на юридических лиц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 в размере от десяти тысяч до пятидесяти  тысяч рублей.</a:t>
            </a:r>
          </a:p>
          <a:p>
            <a:pPr>
              <a:buNone/>
            </a:pP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7" name="Прямоугольник 8"/>
          <p:cNvSpPr>
            <a:spLocks noChangeArrowheads="1"/>
          </p:cNvSpPr>
          <p:nvPr/>
        </p:nvSpPr>
        <p:spPr bwMode="auto">
          <a:xfrm>
            <a:off x="287338" y="5389563"/>
            <a:ext cx="7453014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altLang="ru-RU" sz="1400" i="1" dirty="0">
                <a:latin typeface="Times New Roman" pitchFamily="18" charset="0"/>
                <a:cs typeface="Times New Roman" pitchFamily="18" charset="0"/>
              </a:rPr>
              <a:t>Примечание</a:t>
            </a:r>
            <a:r>
              <a:rPr lang="en-US" altLang="ru-RU" sz="1400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spcBef>
                <a:spcPts val="600"/>
              </a:spcBef>
            </a:pPr>
            <a:r>
              <a:rPr lang="ru-RU" altLang="ru-RU" sz="1400" i="1" dirty="0">
                <a:latin typeface="Times New Roman" pitchFamily="18" charset="0"/>
                <a:cs typeface="Times New Roman" pitchFamily="18" charset="0"/>
              </a:rPr>
              <a:t>Под ненадлежащим предоставлением информации в ГИС ГМП в настоящей статье понимается предоставление в ГИС ГМП недостоверной (искаженной) и (или) неполной информации, а также нарушение установленных порядка и сроков предоставления информации в ГИС ГМП.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b="6873"/>
          <a:stretch>
            <a:fillRect/>
          </a:stretch>
        </p:blipFill>
        <p:spPr bwMode="auto">
          <a:xfrm>
            <a:off x="0" y="-26988"/>
            <a:ext cx="914400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pPr>
              <a:defRPr/>
            </a:pPr>
            <a:fld id="{E4D3BE14-D6C3-400A-803F-488F536AA635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971600" y="1916832"/>
            <a:ext cx="7909817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ts val="1000"/>
              </a:spcBef>
              <a:buClr>
                <a:schemeClr val="accent2">
                  <a:lumMod val="50000"/>
                </a:schemeClr>
              </a:buClr>
              <a:defRPr/>
            </a:pPr>
            <a:r>
              <a:rPr lang="ru-RU" altLang="ru-RU" sz="1600" b="1" dirty="0">
                <a:latin typeface="Calibri" pitchFamily="34" charset="0"/>
              </a:rPr>
              <a:t>СУБСИДИЯ ИЗ ФБ ПЕРЕЧИСЛЯЕТСЯ </a:t>
            </a:r>
            <a:r>
              <a:rPr lang="ru-RU" altLang="ru-RU" sz="1600" b="1" u="sng" dirty="0">
                <a:latin typeface="Calibri" pitchFamily="34" charset="0"/>
              </a:rPr>
              <a:t>ПРИ НАЛИЧИИ СОГЛАШЕНИЯ </a:t>
            </a:r>
            <a:r>
              <a:rPr lang="ru-RU" altLang="ru-RU" sz="1600" b="1" dirty="0">
                <a:latin typeface="Calibri" pitchFamily="34" charset="0"/>
              </a:rPr>
              <a:t>О ПРЕДОСТАВЛЕНИИ ИЗ БЮДЖЕТА СУБЪЕКТА РФ МЕСТНОМУ БЮДЖЕТУ, ЗАКЛЮЧЕННОГО В СИСТЕМЕ «ЭЛЕКТРОННЫЙ БЮДЖЕТ» И СООТВЕТСТВУЮЩЕГО ТРЕБОВАНИЯМ, </a:t>
            </a:r>
            <a:r>
              <a:rPr lang="en-US" altLang="ru-RU" sz="1600" b="1" dirty="0">
                <a:latin typeface="Calibri" pitchFamily="34" charset="0"/>
              </a:rPr>
              <a:t> </a:t>
            </a:r>
            <a:r>
              <a:rPr lang="ru-RU" altLang="ru-RU" sz="1600" b="1" dirty="0">
                <a:latin typeface="Calibri" pitchFamily="34" charset="0"/>
              </a:rPr>
              <a:t>УСТАНОВЛЕННЫМ ПРАВИЛАМИ ФОРМИРОВАНИЯ, ПРЕДОСТАВЛЕНИЯ И РАСПРЕДЕЛЕНИЯ СУБСИДИЙ ИЗ ФЕДЕРАЛЬНОГО БЮДЖЕТА БЮДЖЕТАМ СУБЪЕКТОВ РОССИЙСКОЙ ФЕДЕРАЦИИ </a:t>
            </a:r>
            <a:r>
              <a:rPr lang="ru-RU" altLang="ru-RU" sz="1600" i="1" dirty="0">
                <a:latin typeface="Calibri" pitchFamily="34" charset="0"/>
              </a:rPr>
              <a:t>(утв. Постановлением Правительства РФ от 30.09.2014 № 999 (ред. от 31.01.2018);</a:t>
            </a:r>
          </a:p>
          <a:p>
            <a:pPr algn="just" eaLnBrk="0" hangingPunct="0">
              <a:spcBef>
                <a:spcPts val="1000"/>
              </a:spcBef>
              <a:buClr>
                <a:schemeClr val="accent2">
                  <a:lumMod val="50000"/>
                </a:schemeClr>
              </a:buClr>
              <a:defRPr/>
            </a:pPr>
            <a:r>
              <a:rPr lang="ru-RU" altLang="ru-RU" sz="1600" b="1" dirty="0">
                <a:latin typeface="Calibri" pitchFamily="34" charset="0"/>
              </a:rPr>
              <a:t>ПОЛНОМОЧИЯ ПОЛУЧАТЕЛЯ СРЕДСТВ БЮДЖЕТА СУБЪЕКТА РФ ПО ПЕРЕЧИСЛЕНИЮ СУБСИДИИ МЕСТНЫМ</a:t>
            </a:r>
            <a:r>
              <a:rPr lang="en-US" altLang="ru-RU" sz="1600" b="1" dirty="0">
                <a:latin typeface="Calibri" pitchFamily="34" charset="0"/>
              </a:rPr>
              <a:t> </a:t>
            </a:r>
            <a:r>
              <a:rPr lang="ru-RU" altLang="ru-RU" sz="1600" b="1" dirty="0">
                <a:latin typeface="Calibri" pitchFamily="34" charset="0"/>
              </a:rPr>
              <a:t>БЮДЖЕТАМ ОСУЩЕСТВЛЯЮТСЯ ТЕРРИТОРИАЛЬНЫМ ОРГАНОМ ФЕДЕРАЛЬНОГО КАЗНАЧЕЙСТВА;</a:t>
            </a:r>
          </a:p>
          <a:p>
            <a:pPr algn="just" eaLnBrk="0" hangingPunct="0">
              <a:spcBef>
                <a:spcPts val="1000"/>
              </a:spcBef>
              <a:buClr>
                <a:schemeClr val="accent2">
                  <a:lumMod val="50000"/>
                </a:schemeClr>
              </a:buClr>
              <a:defRPr/>
            </a:pPr>
            <a:r>
              <a:rPr lang="ru-RU" altLang="ru-RU" sz="1600" b="1" dirty="0">
                <a:latin typeface="Calibri" pitchFamily="34" charset="0"/>
              </a:rPr>
              <a:t>ПЕРЕЧИСЛЕНИЕ СУБСИДИИ ОСУЩЕСТВЛЯЕТСЯ:</a:t>
            </a:r>
          </a:p>
          <a:p>
            <a:pPr algn="just" eaLnBrk="0" hangingPunct="0">
              <a:spcBef>
                <a:spcPts val="1000"/>
              </a:spcBef>
              <a:buClr>
                <a:schemeClr val="accent2">
                  <a:lumMod val="50000"/>
                </a:schemeClr>
              </a:buClr>
              <a:defRPr/>
            </a:pPr>
            <a:r>
              <a:rPr lang="en-US" altLang="ru-RU" sz="1600" b="1" dirty="0">
                <a:solidFill>
                  <a:srgbClr val="FF0000"/>
                </a:solidFill>
                <a:latin typeface="Calibri" pitchFamily="34" charset="0"/>
              </a:rPr>
              <a:t>* </a:t>
            </a:r>
            <a:r>
              <a:rPr lang="ru-RU" altLang="ru-RU" sz="1600" b="1" dirty="0">
                <a:solidFill>
                  <a:srgbClr val="FF0000"/>
                </a:solidFill>
                <a:latin typeface="Calibri" pitchFamily="34" charset="0"/>
              </a:rPr>
              <a:t>«ПОД ФАКТИЧЕСКУЮ ПОТРЕБНОСТЬ»;</a:t>
            </a:r>
          </a:p>
          <a:p>
            <a:pPr algn="just" eaLnBrk="0" hangingPunct="0">
              <a:spcBef>
                <a:spcPts val="1000"/>
              </a:spcBef>
              <a:buClr>
                <a:schemeClr val="accent2">
                  <a:lumMod val="50000"/>
                </a:schemeClr>
              </a:buClr>
              <a:defRPr/>
            </a:pPr>
            <a:r>
              <a:rPr lang="en-US" altLang="ru-RU" sz="1600" b="1" dirty="0">
                <a:latin typeface="Calibri" pitchFamily="34" charset="0"/>
              </a:rPr>
              <a:t>* </a:t>
            </a:r>
            <a:r>
              <a:rPr lang="ru-RU" altLang="ru-RU" sz="1600" b="1" dirty="0">
                <a:latin typeface="Calibri" pitchFamily="34" charset="0"/>
              </a:rPr>
              <a:t>В ДОЛЕ, СООТВЕТСТВУЮЩЕЙ ДОЛЕ СОФИНАНСИРОВАНИЯ РАСХОДНОГО ОБЯЗАТЕЛЬСТВА М.О. ИЗ БЮДЖЕТА СУБЪЕКТА РФ;</a:t>
            </a:r>
          </a:p>
          <a:p>
            <a:pPr algn="just" eaLnBrk="0" hangingPunct="0">
              <a:spcBef>
                <a:spcPts val="1000"/>
              </a:spcBef>
              <a:buClr>
                <a:schemeClr val="accent2">
                  <a:lumMod val="50000"/>
                </a:schemeClr>
              </a:buClr>
              <a:defRPr/>
            </a:pPr>
            <a:r>
              <a:rPr lang="ru-RU" altLang="ru-RU" sz="1600" b="1" dirty="0">
                <a:latin typeface="Calibri" pitchFamily="34" charset="0"/>
              </a:rPr>
              <a:t>НАЛИЧИЕ В МЕСТНОМ БЮДЖЕТЕ БА НА ИСПОЛНЕНИЕ РАСХОДНОГО ОБЯЗАТЕЛЬСТВА М.О. В ОБЪЁМЕ, НЕОБХОДИМОМ ДЛЯ ЕГО ИСПОЛНЕНИЯ;</a:t>
            </a:r>
          </a:p>
          <a:p>
            <a:pPr algn="just" eaLnBrk="0" hangingPunct="0">
              <a:spcBef>
                <a:spcPts val="1000"/>
              </a:spcBef>
              <a:buClr>
                <a:schemeClr val="accent2">
                  <a:lumMod val="50000"/>
                </a:schemeClr>
              </a:buClr>
              <a:defRPr/>
            </a:pPr>
            <a:r>
              <a:rPr lang="ru-RU" altLang="ru-RU" sz="1600" b="1" dirty="0">
                <a:latin typeface="Calibri" pitchFamily="34" charset="0"/>
              </a:rPr>
              <a:t>ПРИМЕНЕНИЕ МЕР ОТВЕТСТВЕННОСТИ.</a:t>
            </a:r>
          </a:p>
        </p:txBody>
      </p:sp>
      <p:sp>
        <p:nvSpPr>
          <p:cNvPr id="8" name="object 13"/>
          <p:cNvSpPr>
            <a:spLocks/>
          </p:cNvSpPr>
          <p:nvPr/>
        </p:nvSpPr>
        <p:spPr bwMode="auto">
          <a:xfrm rot="10800000" flipH="1">
            <a:off x="467544" y="2073225"/>
            <a:ext cx="323850" cy="347663"/>
          </a:xfrm>
          <a:custGeom>
            <a:avLst/>
            <a:gdLst>
              <a:gd name="T0" fmla="*/ 0 w 287019"/>
              <a:gd name="T1" fmla="*/ 23899 h 360045"/>
              <a:gd name="T2" fmla="*/ 2891259 w 287019"/>
              <a:gd name="T3" fmla="*/ 23899 h 360045"/>
              <a:gd name="T4" fmla="*/ 2891259 w 287019"/>
              <a:gd name="T5" fmla="*/ 0 h 360045"/>
              <a:gd name="T6" fmla="*/ 6615503 w 287019"/>
              <a:gd name="T7" fmla="*/ 72155 h 360045"/>
              <a:gd name="T8" fmla="*/ 2891259 w 287019"/>
              <a:gd name="T9" fmla="*/ 144307 h 360045"/>
              <a:gd name="T10" fmla="*/ 2891259 w 287019"/>
              <a:gd name="T11" fmla="*/ 120409 h 360045"/>
              <a:gd name="T12" fmla="*/ 0 w 287019"/>
              <a:gd name="T13" fmla="*/ 120409 h 360045"/>
              <a:gd name="T14" fmla="*/ 0 w 287019"/>
              <a:gd name="T15" fmla="*/ 23899 h 36004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87019"/>
              <a:gd name="T25" fmla="*/ 0 h 360045"/>
              <a:gd name="T26" fmla="*/ 287019 w 287019"/>
              <a:gd name="T27" fmla="*/ 360045 h 36004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87019" h="360045">
                <a:moveTo>
                  <a:pt x="0" y="59562"/>
                </a:moveTo>
                <a:lnTo>
                  <a:pt x="125222" y="59562"/>
                </a:lnTo>
                <a:lnTo>
                  <a:pt x="125222" y="0"/>
                </a:lnTo>
                <a:lnTo>
                  <a:pt x="286512" y="179832"/>
                </a:lnTo>
                <a:lnTo>
                  <a:pt x="125222" y="359664"/>
                </a:lnTo>
                <a:lnTo>
                  <a:pt x="125222" y="300101"/>
                </a:lnTo>
                <a:lnTo>
                  <a:pt x="0" y="300101"/>
                </a:lnTo>
                <a:lnTo>
                  <a:pt x="0" y="59562"/>
                </a:lnTo>
                <a:close/>
              </a:path>
            </a:pathLst>
          </a:custGeom>
          <a:noFill/>
          <a:ln w="28956">
            <a:solidFill>
              <a:srgbClr val="056F38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9" name="object 13"/>
          <p:cNvSpPr>
            <a:spLocks/>
          </p:cNvSpPr>
          <p:nvPr/>
        </p:nvSpPr>
        <p:spPr bwMode="auto">
          <a:xfrm rot="10800000" flipH="1">
            <a:off x="467544" y="5805264"/>
            <a:ext cx="323850" cy="347662"/>
          </a:xfrm>
          <a:custGeom>
            <a:avLst/>
            <a:gdLst>
              <a:gd name="T0" fmla="*/ 0 w 287019"/>
              <a:gd name="T1" fmla="*/ 23898 h 360045"/>
              <a:gd name="T2" fmla="*/ 2891259 w 287019"/>
              <a:gd name="T3" fmla="*/ 23898 h 360045"/>
              <a:gd name="T4" fmla="*/ 2891259 w 287019"/>
              <a:gd name="T5" fmla="*/ 0 h 360045"/>
              <a:gd name="T6" fmla="*/ 6615503 w 287019"/>
              <a:gd name="T7" fmla="*/ 72154 h 360045"/>
              <a:gd name="T8" fmla="*/ 2891259 w 287019"/>
              <a:gd name="T9" fmla="*/ 144300 h 360045"/>
              <a:gd name="T10" fmla="*/ 2891259 w 287019"/>
              <a:gd name="T11" fmla="*/ 120405 h 360045"/>
              <a:gd name="T12" fmla="*/ 0 w 287019"/>
              <a:gd name="T13" fmla="*/ 120405 h 360045"/>
              <a:gd name="T14" fmla="*/ 0 w 287019"/>
              <a:gd name="T15" fmla="*/ 23898 h 36004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87019"/>
              <a:gd name="T25" fmla="*/ 0 h 360045"/>
              <a:gd name="T26" fmla="*/ 287019 w 287019"/>
              <a:gd name="T27" fmla="*/ 360045 h 36004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87019" h="360045">
                <a:moveTo>
                  <a:pt x="0" y="59562"/>
                </a:moveTo>
                <a:lnTo>
                  <a:pt x="125222" y="59562"/>
                </a:lnTo>
                <a:lnTo>
                  <a:pt x="125222" y="0"/>
                </a:lnTo>
                <a:lnTo>
                  <a:pt x="286512" y="179832"/>
                </a:lnTo>
                <a:lnTo>
                  <a:pt x="125222" y="359664"/>
                </a:lnTo>
                <a:lnTo>
                  <a:pt x="125222" y="300101"/>
                </a:lnTo>
                <a:lnTo>
                  <a:pt x="0" y="300101"/>
                </a:lnTo>
                <a:lnTo>
                  <a:pt x="0" y="59562"/>
                </a:lnTo>
                <a:close/>
              </a:path>
            </a:pathLst>
          </a:custGeom>
          <a:noFill/>
          <a:ln w="28956">
            <a:solidFill>
              <a:srgbClr val="056F38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object 13"/>
          <p:cNvSpPr>
            <a:spLocks/>
          </p:cNvSpPr>
          <p:nvPr/>
        </p:nvSpPr>
        <p:spPr bwMode="auto">
          <a:xfrm rot="10800000" flipH="1">
            <a:off x="467544" y="6249689"/>
            <a:ext cx="323850" cy="347663"/>
          </a:xfrm>
          <a:custGeom>
            <a:avLst/>
            <a:gdLst>
              <a:gd name="T0" fmla="*/ 0 w 287019"/>
              <a:gd name="T1" fmla="*/ 23899 h 360045"/>
              <a:gd name="T2" fmla="*/ 2891259 w 287019"/>
              <a:gd name="T3" fmla="*/ 23899 h 360045"/>
              <a:gd name="T4" fmla="*/ 2891259 w 287019"/>
              <a:gd name="T5" fmla="*/ 0 h 360045"/>
              <a:gd name="T6" fmla="*/ 6615503 w 287019"/>
              <a:gd name="T7" fmla="*/ 72155 h 360045"/>
              <a:gd name="T8" fmla="*/ 2891259 w 287019"/>
              <a:gd name="T9" fmla="*/ 144307 h 360045"/>
              <a:gd name="T10" fmla="*/ 2891259 w 287019"/>
              <a:gd name="T11" fmla="*/ 120409 h 360045"/>
              <a:gd name="T12" fmla="*/ 0 w 287019"/>
              <a:gd name="T13" fmla="*/ 120409 h 360045"/>
              <a:gd name="T14" fmla="*/ 0 w 287019"/>
              <a:gd name="T15" fmla="*/ 23899 h 36004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87019"/>
              <a:gd name="T25" fmla="*/ 0 h 360045"/>
              <a:gd name="T26" fmla="*/ 287019 w 287019"/>
              <a:gd name="T27" fmla="*/ 360045 h 36004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87019" h="360045">
                <a:moveTo>
                  <a:pt x="0" y="59562"/>
                </a:moveTo>
                <a:lnTo>
                  <a:pt x="125222" y="59562"/>
                </a:lnTo>
                <a:lnTo>
                  <a:pt x="125222" y="0"/>
                </a:lnTo>
                <a:lnTo>
                  <a:pt x="286512" y="179832"/>
                </a:lnTo>
                <a:lnTo>
                  <a:pt x="125222" y="359664"/>
                </a:lnTo>
                <a:lnTo>
                  <a:pt x="125222" y="300101"/>
                </a:lnTo>
                <a:lnTo>
                  <a:pt x="0" y="300101"/>
                </a:lnTo>
                <a:lnTo>
                  <a:pt x="0" y="59562"/>
                </a:lnTo>
                <a:close/>
              </a:path>
            </a:pathLst>
          </a:custGeom>
          <a:noFill/>
          <a:ln w="28956">
            <a:solidFill>
              <a:srgbClr val="056F38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grpSp>
        <p:nvGrpSpPr>
          <p:cNvPr id="11" name="Группа 27"/>
          <p:cNvGrpSpPr>
            <a:grpSpLocks/>
          </p:cNvGrpSpPr>
          <p:nvPr/>
        </p:nvGrpSpPr>
        <p:grpSpPr bwMode="auto">
          <a:xfrm flipH="1">
            <a:off x="179512" y="1916832"/>
            <a:ext cx="469776" cy="4824536"/>
            <a:chOff x="4871864" y="434692"/>
            <a:chExt cx="288037" cy="3150000"/>
          </a:xfrm>
        </p:grpSpPr>
        <p:sp>
          <p:nvSpPr>
            <p:cNvPr id="12" name="object 7"/>
            <p:cNvSpPr>
              <a:spLocks/>
            </p:cNvSpPr>
            <p:nvPr/>
          </p:nvSpPr>
          <p:spPr bwMode="auto">
            <a:xfrm>
              <a:off x="5152281" y="434692"/>
              <a:ext cx="0" cy="3150000"/>
            </a:xfrm>
            <a:custGeom>
              <a:avLst/>
              <a:gdLst>
                <a:gd name="T0" fmla="*/ 0 h 5081905"/>
                <a:gd name="T1" fmla="*/ 1 h 5081905"/>
                <a:gd name="T2" fmla="*/ 0 60000 65536"/>
                <a:gd name="T3" fmla="*/ 0 60000 65536"/>
                <a:gd name="T4" fmla="*/ 0 h 5081905"/>
                <a:gd name="T5" fmla="*/ 5081905 h 5081905"/>
              </a:gdLst>
              <a:ahLst/>
              <a:cxnLst>
                <a:cxn ang="T2">
                  <a:pos x="0" y="T0"/>
                </a:cxn>
                <a:cxn ang="T3">
                  <a:pos x="0" y="T1"/>
                </a:cxn>
              </a:cxnLst>
              <a:rect l="0" t="T4" r="0" b="T5"/>
              <a:pathLst>
                <a:path h="5081905">
                  <a:moveTo>
                    <a:pt x="0" y="0"/>
                  </a:moveTo>
                  <a:lnTo>
                    <a:pt x="0" y="5081422"/>
                  </a:lnTo>
                </a:path>
              </a:pathLst>
            </a:custGeom>
            <a:noFill/>
            <a:ln w="28956">
              <a:solidFill>
                <a:srgbClr val="056F38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13" name="object 8"/>
            <p:cNvSpPr>
              <a:spLocks/>
            </p:cNvSpPr>
            <p:nvPr/>
          </p:nvSpPr>
          <p:spPr bwMode="auto">
            <a:xfrm>
              <a:off x="4877961" y="434692"/>
              <a:ext cx="281940" cy="0"/>
            </a:xfrm>
            <a:custGeom>
              <a:avLst/>
              <a:gdLst>
                <a:gd name="T0" fmla="*/ 281685 w 281940"/>
                <a:gd name="T1" fmla="*/ 0 w 281940"/>
                <a:gd name="T2" fmla="*/ 0 60000 65536"/>
                <a:gd name="T3" fmla="*/ 0 60000 65536"/>
                <a:gd name="T4" fmla="*/ 0 w 281940"/>
                <a:gd name="T5" fmla="*/ 281940 w 281940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T4" t="0" r="T5" b="0"/>
              <a:pathLst>
                <a:path w="281940">
                  <a:moveTo>
                    <a:pt x="281685" y="0"/>
                  </a:moveTo>
                  <a:lnTo>
                    <a:pt x="0" y="0"/>
                  </a:lnTo>
                </a:path>
              </a:pathLst>
            </a:custGeom>
            <a:noFill/>
            <a:ln w="28956">
              <a:solidFill>
                <a:srgbClr val="056F38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14" name="object 16"/>
            <p:cNvSpPr>
              <a:spLocks/>
            </p:cNvSpPr>
            <p:nvPr/>
          </p:nvSpPr>
          <p:spPr bwMode="auto">
            <a:xfrm>
              <a:off x="4871864" y="3584692"/>
              <a:ext cx="281940" cy="0"/>
            </a:xfrm>
            <a:custGeom>
              <a:avLst/>
              <a:gdLst>
                <a:gd name="T0" fmla="*/ 281685 w 281940"/>
                <a:gd name="T1" fmla="*/ 0 w 281940"/>
                <a:gd name="T2" fmla="*/ 0 60000 65536"/>
                <a:gd name="T3" fmla="*/ 0 60000 65536"/>
                <a:gd name="T4" fmla="*/ 0 w 281940"/>
                <a:gd name="T5" fmla="*/ 281940 w 281940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T4" t="0" r="T5" b="0"/>
              <a:pathLst>
                <a:path w="281940">
                  <a:moveTo>
                    <a:pt x="281685" y="0"/>
                  </a:moveTo>
                  <a:lnTo>
                    <a:pt x="0" y="0"/>
                  </a:lnTo>
                </a:path>
              </a:pathLst>
            </a:custGeom>
            <a:noFill/>
            <a:ln w="28956">
              <a:solidFill>
                <a:srgbClr val="056F38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15" name="Прямоугольник 38"/>
            <p:cNvSpPr>
              <a:spLocks noChangeArrowheads="1"/>
            </p:cNvSpPr>
            <p:nvPr/>
          </p:nvSpPr>
          <p:spPr bwMode="auto">
            <a:xfrm>
              <a:off x="4965990" y="1979548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altLang="ru-RU"/>
            </a:p>
          </p:txBody>
        </p:sp>
      </p:grpSp>
      <p:sp>
        <p:nvSpPr>
          <p:cNvPr id="16" name="object 13"/>
          <p:cNvSpPr>
            <a:spLocks/>
          </p:cNvSpPr>
          <p:nvPr/>
        </p:nvSpPr>
        <p:spPr bwMode="auto">
          <a:xfrm rot="10800000" flipH="1">
            <a:off x="467544" y="3573463"/>
            <a:ext cx="323850" cy="347662"/>
          </a:xfrm>
          <a:custGeom>
            <a:avLst/>
            <a:gdLst>
              <a:gd name="T0" fmla="*/ 0 w 287019"/>
              <a:gd name="T1" fmla="*/ 23898 h 360045"/>
              <a:gd name="T2" fmla="*/ 2891259 w 287019"/>
              <a:gd name="T3" fmla="*/ 23898 h 360045"/>
              <a:gd name="T4" fmla="*/ 2891259 w 287019"/>
              <a:gd name="T5" fmla="*/ 0 h 360045"/>
              <a:gd name="T6" fmla="*/ 6615503 w 287019"/>
              <a:gd name="T7" fmla="*/ 72154 h 360045"/>
              <a:gd name="T8" fmla="*/ 2891259 w 287019"/>
              <a:gd name="T9" fmla="*/ 144302 h 360045"/>
              <a:gd name="T10" fmla="*/ 2891259 w 287019"/>
              <a:gd name="T11" fmla="*/ 120405 h 360045"/>
              <a:gd name="T12" fmla="*/ 0 w 287019"/>
              <a:gd name="T13" fmla="*/ 120405 h 360045"/>
              <a:gd name="T14" fmla="*/ 0 w 287019"/>
              <a:gd name="T15" fmla="*/ 23898 h 36004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87019"/>
              <a:gd name="T25" fmla="*/ 0 h 360045"/>
              <a:gd name="T26" fmla="*/ 287019 w 287019"/>
              <a:gd name="T27" fmla="*/ 360045 h 36004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87019" h="360045">
                <a:moveTo>
                  <a:pt x="0" y="59562"/>
                </a:moveTo>
                <a:lnTo>
                  <a:pt x="125222" y="59562"/>
                </a:lnTo>
                <a:lnTo>
                  <a:pt x="125222" y="0"/>
                </a:lnTo>
                <a:lnTo>
                  <a:pt x="286512" y="179832"/>
                </a:lnTo>
                <a:lnTo>
                  <a:pt x="125222" y="359664"/>
                </a:lnTo>
                <a:lnTo>
                  <a:pt x="125222" y="300101"/>
                </a:lnTo>
                <a:lnTo>
                  <a:pt x="0" y="300101"/>
                </a:lnTo>
                <a:lnTo>
                  <a:pt x="0" y="59562"/>
                </a:lnTo>
                <a:close/>
              </a:path>
            </a:pathLst>
          </a:custGeom>
          <a:noFill/>
          <a:ln w="28956">
            <a:solidFill>
              <a:srgbClr val="056F38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8" name="object 13"/>
          <p:cNvSpPr>
            <a:spLocks/>
          </p:cNvSpPr>
          <p:nvPr/>
        </p:nvSpPr>
        <p:spPr bwMode="auto">
          <a:xfrm rot="10800000" flipH="1">
            <a:off x="467545" y="4377482"/>
            <a:ext cx="323850" cy="347662"/>
          </a:xfrm>
          <a:custGeom>
            <a:avLst/>
            <a:gdLst>
              <a:gd name="T0" fmla="*/ 0 w 287019"/>
              <a:gd name="T1" fmla="*/ 23898 h 360045"/>
              <a:gd name="T2" fmla="*/ 2891259 w 287019"/>
              <a:gd name="T3" fmla="*/ 23898 h 360045"/>
              <a:gd name="T4" fmla="*/ 2891259 w 287019"/>
              <a:gd name="T5" fmla="*/ 0 h 360045"/>
              <a:gd name="T6" fmla="*/ 6615503 w 287019"/>
              <a:gd name="T7" fmla="*/ 72154 h 360045"/>
              <a:gd name="T8" fmla="*/ 2891259 w 287019"/>
              <a:gd name="T9" fmla="*/ 144300 h 360045"/>
              <a:gd name="T10" fmla="*/ 2891259 w 287019"/>
              <a:gd name="T11" fmla="*/ 120405 h 360045"/>
              <a:gd name="T12" fmla="*/ 0 w 287019"/>
              <a:gd name="T13" fmla="*/ 120405 h 360045"/>
              <a:gd name="T14" fmla="*/ 0 w 287019"/>
              <a:gd name="T15" fmla="*/ 23898 h 36004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87019"/>
              <a:gd name="T25" fmla="*/ 0 h 360045"/>
              <a:gd name="T26" fmla="*/ 287019 w 287019"/>
              <a:gd name="T27" fmla="*/ 360045 h 36004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87019" h="360045">
                <a:moveTo>
                  <a:pt x="0" y="59562"/>
                </a:moveTo>
                <a:lnTo>
                  <a:pt x="125222" y="59562"/>
                </a:lnTo>
                <a:lnTo>
                  <a:pt x="125222" y="0"/>
                </a:lnTo>
                <a:lnTo>
                  <a:pt x="286512" y="179832"/>
                </a:lnTo>
                <a:lnTo>
                  <a:pt x="125222" y="359664"/>
                </a:lnTo>
                <a:lnTo>
                  <a:pt x="125222" y="300101"/>
                </a:lnTo>
                <a:lnTo>
                  <a:pt x="0" y="300101"/>
                </a:lnTo>
                <a:lnTo>
                  <a:pt x="0" y="59562"/>
                </a:lnTo>
                <a:close/>
              </a:path>
            </a:pathLst>
          </a:custGeom>
          <a:noFill/>
          <a:ln w="28956">
            <a:solidFill>
              <a:srgbClr val="056F38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" name="Прямоугольник 4"/>
          <p:cNvSpPr>
            <a:spLocks noChangeArrowheads="1"/>
          </p:cNvSpPr>
          <p:nvPr/>
        </p:nvSpPr>
        <p:spPr bwMode="auto">
          <a:xfrm>
            <a:off x="179512" y="836712"/>
            <a:ext cx="860444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98438" algn="ctr"/>
            <a:r>
              <a:rPr lang="ru-RU" sz="2000" b="1" i="1" dirty="0" smtClean="0">
                <a:solidFill>
                  <a:srgbClr val="203864"/>
                </a:solidFill>
                <a:latin typeface="Times New Roman" pitchFamily="18" charset="0"/>
                <a:cs typeface="Times New Roman" pitchFamily="18" charset="0"/>
              </a:rPr>
              <a:t>Особенности предоставления субсидии в целях софинансирования расходных обязательств субъектов РФ по оказанию финансовой поддержки местным бюджетам</a:t>
            </a:r>
          </a:p>
        </p:txBody>
      </p:sp>
      <p:sp>
        <p:nvSpPr>
          <p:cNvPr id="23" name="object 12"/>
          <p:cNvSpPr>
            <a:spLocks/>
          </p:cNvSpPr>
          <p:nvPr/>
        </p:nvSpPr>
        <p:spPr bwMode="auto">
          <a:xfrm>
            <a:off x="611560" y="1844824"/>
            <a:ext cx="8064896" cy="72008"/>
          </a:xfrm>
          <a:custGeom>
            <a:avLst/>
            <a:gdLst>
              <a:gd name="T0" fmla="*/ 0 w 8208009"/>
              <a:gd name="T1" fmla="*/ 0 h 144016"/>
              <a:gd name="T2" fmla="*/ 228840271 w 8208009"/>
              <a:gd name="T3" fmla="*/ 0 h 144016"/>
              <a:gd name="T4" fmla="*/ 0 60000 65536"/>
              <a:gd name="T5" fmla="*/ 0 60000 65536"/>
              <a:gd name="T6" fmla="*/ 0 w 8208009"/>
              <a:gd name="T7" fmla="*/ 0 h 144016"/>
              <a:gd name="T8" fmla="*/ 8208009 w 8208009"/>
              <a:gd name="T9" fmla="*/ 144016 h 1440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208009" h="144016">
                <a:moveTo>
                  <a:pt x="0" y="0"/>
                </a:moveTo>
                <a:lnTo>
                  <a:pt x="8207971" y="0"/>
                </a:lnTo>
              </a:path>
            </a:pathLst>
          </a:custGeom>
          <a:noFill/>
          <a:ln w="12700">
            <a:solidFill>
              <a:srgbClr val="D9D9D9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6792" r="4880"/>
          <a:stretch>
            <a:fillRect/>
          </a:stretch>
        </p:blipFill>
        <p:spPr bwMode="auto">
          <a:xfrm>
            <a:off x="0" y="1412776"/>
            <a:ext cx="9144808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b="6873"/>
          <a:stretch>
            <a:fillRect/>
          </a:stretch>
        </p:blipFill>
        <p:spPr bwMode="auto">
          <a:xfrm>
            <a:off x="0" y="-26988"/>
            <a:ext cx="914400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79512" y="940658"/>
            <a:ext cx="8604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98438" algn="ctr"/>
            <a:r>
              <a:rPr lang="ru-RU" sz="2000" b="1" i="1" dirty="0" err="1" smtClean="0">
                <a:solidFill>
                  <a:srgbClr val="203864"/>
                </a:solidFill>
                <a:latin typeface="Times New Roman" pitchFamily="18" charset="0"/>
                <a:cs typeface="Times New Roman" pitchFamily="18" charset="0"/>
              </a:rPr>
              <a:t>Софинансирование</a:t>
            </a:r>
            <a:r>
              <a:rPr lang="ru-RU" sz="2000" b="1" i="1" dirty="0" smtClean="0">
                <a:solidFill>
                  <a:srgbClr val="203864"/>
                </a:solidFill>
                <a:latin typeface="Times New Roman" pitchFamily="18" charset="0"/>
                <a:cs typeface="Times New Roman" pitchFamily="18" charset="0"/>
              </a:rPr>
              <a:t> РО местного бюджета из бюджета субъекта РФ</a:t>
            </a:r>
          </a:p>
        </p:txBody>
      </p:sp>
      <p:sp>
        <p:nvSpPr>
          <p:cNvPr id="7" name="object 12"/>
          <p:cNvSpPr>
            <a:spLocks/>
          </p:cNvSpPr>
          <p:nvPr/>
        </p:nvSpPr>
        <p:spPr bwMode="auto">
          <a:xfrm>
            <a:off x="467544" y="1412776"/>
            <a:ext cx="8064896" cy="72008"/>
          </a:xfrm>
          <a:custGeom>
            <a:avLst/>
            <a:gdLst>
              <a:gd name="T0" fmla="*/ 0 w 8208009"/>
              <a:gd name="T1" fmla="*/ 0 h 144016"/>
              <a:gd name="T2" fmla="*/ 228840271 w 8208009"/>
              <a:gd name="T3" fmla="*/ 0 h 144016"/>
              <a:gd name="T4" fmla="*/ 0 60000 65536"/>
              <a:gd name="T5" fmla="*/ 0 60000 65536"/>
              <a:gd name="T6" fmla="*/ 0 w 8208009"/>
              <a:gd name="T7" fmla="*/ 0 h 144016"/>
              <a:gd name="T8" fmla="*/ 8208009 w 8208009"/>
              <a:gd name="T9" fmla="*/ 144016 h 1440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208009" h="144016">
                <a:moveTo>
                  <a:pt x="0" y="0"/>
                </a:moveTo>
                <a:lnTo>
                  <a:pt x="8207971" y="0"/>
                </a:lnTo>
              </a:path>
            </a:pathLst>
          </a:custGeom>
          <a:noFill/>
          <a:ln w="12700">
            <a:solidFill>
              <a:srgbClr val="D9D9D9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b="6873"/>
          <a:stretch>
            <a:fillRect/>
          </a:stretch>
        </p:blipFill>
        <p:spPr bwMode="auto">
          <a:xfrm>
            <a:off x="0" y="-26988"/>
            <a:ext cx="914400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4017" y="940658"/>
            <a:ext cx="8604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98438" algn="ctr"/>
            <a:r>
              <a:rPr lang="ru-RU" sz="2000" b="1" i="1" dirty="0" smtClean="0">
                <a:solidFill>
                  <a:srgbClr val="203864"/>
                </a:solidFill>
                <a:latin typeface="Times New Roman" pitchFamily="18" charset="0"/>
                <a:cs typeface="Times New Roman" pitchFamily="18" charset="0"/>
              </a:rPr>
              <a:t>Наибольший остаток средств в ноябре 2018 сложился по направлению: </a:t>
            </a:r>
          </a:p>
        </p:txBody>
      </p:sp>
      <p:sp>
        <p:nvSpPr>
          <p:cNvPr id="6" name="object 12"/>
          <p:cNvSpPr>
            <a:spLocks/>
          </p:cNvSpPr>
          <p:nvPr/>
        </p:nvSpPr>
        <p:spPr bwMode="auto">
          <a:xfrm>
            <a:off x="539552" y="1484784"/>
            <a:ext cx="8064896" cy="72008"/>
          </a:xfrm>
          <a:custGeom>
            <a:avLst/>
            <a:gdLst>
              <a:gd name="T0" fmla="*/ 0 w 8208009"/>
              <a:gd name="T1" fmla="*/ 0 h 144016"/>
              <a:gd name="T2" fmla="*/ 228840271 w 8208009"/>
              <a:gd name="T3" fmla="*/ 0 h 144016"/>
              <a:gd name="T4" fmla="*/ 0 60000 65536"/>
              <a:gd name="T5" fmla="*/ 0 60000 65536"/>
              <a:gd name="T6" fmla="*/ 0 w 8208009"/>
              <a:gd name="T7" fmla="*/ 0 h 144016"/>
              <a:gd name="T8" fmla="*/ 8208009 w 8208009"/>
              <a:gd name="T9" fmla="*/ 144016 h 1440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208009" h="144016">
                <a:moveTo>
                  <a:pt x="0" y="0"/>
                </a:moveTo>
                <a:lnTo>
                  <a:pt x="8207971" y="0"/>
                </a:lnTo>
              </a:path>
            </a:pathLst>
          </a:custGeom>
          <a:noFill/>
          <a:ln w="12700">
            <a:solidFill>
              <a:srgbClr val="D9D9D9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object 65"/>
          <p:cNvSpPr txBox="1"/>
          <p:nvPr/>
        </p:nvSpPr>
        <p:spPr bwMode="auto">
          <a:xfrm>
            <a:off x="467544" y="2773388"/>
            <a:ext cx="3600400" cy="1735732"/>
          </a:xfrm>
          <a:prstGeom prst="rect">
            <a:avLst/>
          </a:prstGeom>
        </p:spPr>
        <p:txBody>
          <a:bodyPr wrap="square" lIns="0" tIns="12065" rIns="0" bIns="0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lang="ru-RU" sz="1600" b="1" spc="-5" dirty="0" smtClean="0">
                <a:solidFill>
                  <a:srgbClr val="002060"/>
                </a:solidFill>
                <a:latin typeface="Tahoma"/>
                <a:cs typeface="Tahoma"/>
              </a:rPr>
              <a:t>Субсидии местным бюджетам на поддержку муниципальных программ по формированию комфортной городской среды на 2018-2022 годы (благоустройство общественных территорий)</a:t>
            </a:r>
            <a:endParaRPr sz="1600" dirty="0">
              <a:solidFill>
                <a:srgbClr val="002060"/>
              </a:solidFill>
              <a:latin typeface="Tahoma"/>
              <a:cs typeface="Tahoma"/>
            </a:endParaRPr>
          </a:p>
        </p:txBody>
      </p:sp>
      <p:sp>
        <p:nvSpPr>
          <p:cNvPr id="11" name="object 66"/>
          <p:cNvSpPr>
            <a:spLocks/>
          </p:cNvSpPr>
          <p:nvPr/>
        </p:nvSpPr>
        <p:spPr bwMode="auto">
          <a:xfrm>
            <a:off x="539552" y="4653136"/>
            <a:ext cx="3456384" cy="72008"/>
          </a:xfrm>
          <a:custGeom>
            <a:avLst/>
            <a:gdLst>
              <a:gd name="T0" fmla="*/ 31980 w 4655184"/>
              <a:gd name="T1" fmla="*/ 0 h 45719"/>
              <a:gd name="T2" fmla="*/ 0 w 4655184"/>
              <a:gd name="T3" fmla="*/ 0 h 45719"/>
              <a:gd name="T4" fmla="*/ 0 60000 65536"/>
              <a:gd name="T5" fmla="*/ 0 60000 65536"/>
              <a:gd name="T6" fmla="*/ 0 w 4655184"/>
              <a:gd name="T7" fmla="*/ 0 h 45719"/>
              <a:gd name="T8" fmla="*/ 4655184 w 4655184"/>
              <a:gd name="T9" fmla="*/ 0 h 4571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655184" h="45719">
                <a:moveTo>
                  <a:pt x="4655185" y="0"/>
                </a:moveTo>
                <a:lnTo>
                  <a:pt x="0" y="0"/>
                </a:lnTo>
              </a:path>
            </a:pathLst>
          </a:custGeom>
          <a:noFill/>
          <a:ln w="28956">
            <a:solidFill>
              <a:srgbClr val="33B7C5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364088" y="3356992"/>
            <a:ext cx="3384376" cy="1041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 том числе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       4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млн. (фед. средства)</a:t>
            </a:r>
          </a:p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24 млн. (обл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средства)</a:t>
            </a:r>
          </a:p>
        </p:txBody>
      </p:sp>
      <p:sp>
        <p:nvSpPr>
          <p:cNvPr id="22" name="object 4"/>
          <p:cNvSpPr txBox="1"/>
          <p:nvPr/>
        </p:nvSpPr>
        <p:spPr>
          <a:xfrm>
            <a:off x="4572000" y="2348880"/>
            <a:ext cx="4211638" cy="2571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2065" rIns="0" bIns="0">
            <a:spAutoFit/>
          </a:bodyPr>
          <a:lstStyle/>
          <a:p>
            <a:pPr marL="12700" algn="ctr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lang="ru-RU" sz="1600" b="1" spc="-5" dirty="0">
                <a:solidFill>
                  <a:srgbClr val="333E50"/>
                </a:solidFill>
                <a:latin typeface="Tahoma"/>
                <a:cs typeface="Tahoma"/>
              </a:rPr>
              <a:t>ОСТАТОК НА </a:t>
            </a:r>
            <a:r>
              <a:rPr lang="ru-RU" sz="1600" b="1" spc="-5" dirty="0" smtClean="0">
                <a:solidFill>
                  <a:srgbClr val="333E50"/>
                </a:solidFill>
                <a:latin typeface="Tahoma"/>
                <a:cs typeface="Tahoma"/>
              </a:rPr>
              <a:t>16.11.18*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23" name="object 54"/>
          <p:cNvSpPr txBox="1"/>
          <p:nvPr/>
        </p:nvSpPr>
        <p:spPr>
          <a:xfrm>
            <a:off x="5219700" y="2750517"/>
            <a:ext cx="3352800" cy="704850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72085" fontAlgn="auto">
              <a:lnSpc>
                <a:spcPts val="539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-7" baseline="-3019" dirty="0" smtClean="0">
                <a:solidFill>
                  <a:srgbClr val="002060"/>
                </a:solidFill>
                <a:latin typeface="Tahoma"/>
                <a:cs typeface="Tahoma"/>
              </a:rPr>
              <a:t>70</a:t>
            </a:r>
            <a:r>
              <a:rPr lang="ru-RU" sz="4400" b="1" spc="-7" baseline="-3019" dirty="0" smtClean="0">
                <a:solidFill>
                  <a:srgbClr val="9CC424"/>
                </a:solidFill>
                <a:latin typeface="Tahoma"/>
                <a:cs typeface="Tahoma"/>
              </a:rPr>
              <a:t> </a:t>
            </a:r>
            <a:r>
              <a:rPr lang="ru-RU" sz="2800" spc="-5" dirty="0" smtClean="0">
                <a:solidFill>
                  <a:srgbClr val="333E50"/>
                </a:solidFill>
                <a:latin typeface="Tahoma"/>
                <a:cs typeface="Tahoma"/>
              </a:rPr>
              <a:t>млн. </a:t>
            </a:r>
            <a:r>
              <a:rPr lang="ru-RU" sz="2800" spc="-5" dirty="0">
                <a:solidFill>
                  <a:srgbClr val="333E50"/>
                </a:solidFill>
                <a:latin typeface="Tahoma"/>
                <a:cs typeface="Tahoma"/>
              </a:rPr>
              <a:t>руб.</a:t>
            </a:r>
            <a:r>
              <a:rPr lang="ru-RU" sz="4400" spc="-5" dirty="0">
                <a:solidFill>
                  <a:srgbClr val="333E50"/>
                </a:solidFill>
                <a:latin typeface="Tahoma"/>
                <a:cs typeface="Tahoma"/>
              </a:rPr>
              <a:t> </a:t>
            </a:r>
            <a:endParaRPr sz="4400" dirty="0">
              <a:latin typeface="Tahoma"/>
              <a:cs typeface="Tahoma"/>
            </a:endParaRPr>
          </a:p>
        </p:txBody>
      </p:sp>
      <p:sp>
        <p:nvSpPr>
          <p:cNvPr id="29" name="object 65"/>
          <p:cNvSpPr txBox="1"/>
          <p:nvPr/>
        </p:nvSpPr>
        <p:spPr bwMode="auto">
          <a:xfrm>
            <a:off x="4519935" y="4797152"/>
            <a:ext cx="4300537" cy="320675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lang="ru-RU" sz="2000" b="1" spc="-5" dirty="0" smtClean="0">
                <a:solidFill>
                  <a:srgbClr val="FF0000"/>
                </a:solidFill>
                <a:latin typeface="Tahoma"/>
                <a:cs typeface="Tahoma"/>
              </a:rPr>
              <a:t>Минэнерго </a:t>
            </a:r>
            <a:r>
              <a:rPr lang="ru-RU" sz="2000" b="1" spc="-5" dirty="0">
                <a:solidFill>
                  <a:srgbClr val="FF0000"/>
                </a:solidFill>
                <a:latin typeface="Tahoma"/>
                <a:cs typeface="Tahoma"/>
              </a:rPr>
              <a:t>СО</a:t>
            </a:r>
            <a:endParaRPr sz="20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" name="object 66"/>
          <p:cNvSpPr>
            <a:spLocks/>
          </p:cNvSpPr>
          <p:nvPr/>
        </p:nvSpPr>
        <p:spPr bwMode="auto">
          <a:xfrm>
            <a:off x="4564385" y="5178152"/>
            <a:ext cx="1981200" cy="46038"/>
          </a:xfrm>
          <a:custGeom>
            <a:avLst/>
            <a:gdLst>
              <a:gd name="T0" fmla="*/ 31980 w 4655184"/>
              <a:gd name="T1" fmla="*/ 0 h 45719"/>
              <a:gd name="T2" fmla="*/ 0 w 4655184"/>
              <a:gd name="T3" fmla="*/ 0 h 45719"/>
              <a:gd name="T4" fmla="*/ 0 60000 65536"/>
              <a:gd name="T5" fmla="*/ 0 60000 65536"/>
              <a:gd name="T6" fmla="*/ 0 w 4655184"/>
              <a:gd name="T7" fmla="*/ 0 h 45719"/>
              <a:gd name="T8" fmla="*/ 4655184 w 4655184"/>
              <a:gd name="T9" fmla="*/ 0 h 4571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655184" h="45719">
                <a:moveTo>
                  <a:pt x="4655185" y="0"/>
                </a:moveTo>
                <a:lnTo>
                  <a:pt x="0" y="0"/>
                </a:lnTo>
              </a:path>
            </a:pathLst>
          </a:custGeom>
          <a:noFill/>
          <a:ln w="28956">
            <a:solidFill>
              <a:srgbClr val="33B7C5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1" name="object 65"/>
          <p:cNvSpPr txBox="1"/>
          <p:nvPr/>
        </p:nvSpPr>
        <p:spPr bwMode="auto">
          <a:xfrm>
            <a:off x="4663951" y="5268565"/>
            <a:ext cx="4300537" cy="640560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lang="ru-RU" sz="2000" b="1" i="1" spc="-5" dirty="0" smtClean="0">
                <a:solidFill>
                  <a:srgbClr val="002060"/>
                </a:solidFill>
                <a:latin typeface="Tahoma"/>
                <a:cs typeface="Tahoma"/>
              </a:rPr>
              <a:t>(г.о. Самара ≈ 62,4 млн. руб.</a:t>
            </a:r>
          </a:p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lang="ru-RU" sz="2000" b="1" i="1" spc="-5" dirty="0" smtClean="0">
                <a:solidFill>
                  <a:srgbClr val="002060"/>
                </a:solidFill>
                <a:latin typeface="Tahoma"/>
                <a:cs typeface="Tahoma"/>
              </a:rPr>
              <a:t>м.р.Пестравский ≈ 3,2 млн.руб.)</a:t>
            </a:r>
            <a:endParaRPr sz="2000" i="1" dirty="0">
              <a:solidFill>
                <a:srgbClr val="002060"/>
              </a:solidFill>
              <a:latin typeface="Tahoma"/>
              <a:cs typeface="Tahoma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995936" y="6053226"/>
            <a:ext cx="41044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*Финансирование 15.11.18, кассовый расход 2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.11.18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b="6873"/>
          <a:stretch>
            <a:fillRect/>
          </a:stretch>
        </p:blipFill>
        <p:spPr bwMode="auto">
          <a:xfrm>
            <a:off x="0" y="-26988"/>
            <a:ext cx="914400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4017" y="940658"/>
            <a:ext cx="860444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98438" algn="r"/>
            <a:r>
              <a:rPr lang="ru-RU" sz="2000" b="1" i="1" dirty="0" smtClean="0">
                <a:solidFill>
                  <a:srgbClr val="203864"/>
                </a:solidFill>
                <a:latin typeface="Times New Roman" pitchFamily="18" charset="0"/>
                <a:cs typeface="Times New Roman" pitchFamily="18" charset="0"/>
              </a:rPr>
              <a:t>Наибольший остаток средств в ноябре 2018 сложился по направлению (продолжение): </a:t>
            </a:r>
          </a:p>
        </p:txBody>
      </p:sp>
      <p:sp>
        <p:nvSpPr>
          <p:cNvPr id="6" name="object 12"/>
          <p:cNvSpPr>
            <a:spLocks/>
          </p:cNvSpPr>
          <p:nvPr/>
        </p:nvSpPr>
        <p:spPr bwMode="auto">
          <a:xfrm>
            <a:off x="539552" y="1628800"/>
            <a:ext cx="8064896" cy="72008"/>
          </a:xfrm>
          <a:custGeom>
            <a:avLst/>
            <a:gdLst>
              <a:gd name="T0" fmla="*/ 0 w 8208009"/>
              <a:gd name="T1" fmla="*/ 0 h 144016"/>
              <a:gd name="T2" fmla="*/ 228840271 w 8208009"/>
              <a:gd name="T3" fmla="*/ 0 h 144016"/>
              <a:gd name="T4" fmla="*/ 0 60000 65536"/>
              <a:gd name="T5" fmla="*/ 0 60000 65536"/>
              <a:gd name="T6" fmla="*/ 0 w 8208009"/>
              <a:gd name="T7" fmla="*/ 0 h 144016"/>
              <a:gd name="T8" fmla="*/ 8208009 w 8208009"/>
              <a:gd name="T9" fmla="*/ 144016 h 1440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208009" h="144016">
                <a:moveTo>
                  <a:pt x="0" y="0"/>
                </a:moveTo>
                <a:lnTo>
                  <a:pt x="8207971" y="0"/>
                </a:lnTo>
              </a:path>
            </a:pathLst>
          </a:custGeom>
          <a:noFill/>
          <a:ln w="12700">
            <a:solidFill>
              <a:srgbClr val="D9D9D9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object 65"/>
          <p:cNvSpPr txBox="1"/>
          <p:nvPr/>
        </p:nvSpPr>
        <p:spPr bwMode="auto">
          <a:xfrm>
            <a:off x="539553" y="2924944"/>
            <a:ext cx="3600400" cy="1981953"/>
          </a:xfrm>
          <a:prstGeom prst="rect">
            <a:avLst/>
          </a:prstGeom>
        </p:spPr>
        <p:txBody>
          <a:bodyPr wrap="square" lIns="0" tIns="12065" rIns="0" bIns="0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lang="ru-RU" sz="1600" b="1" spc="-5" dirty="0" smtClean="0">
                <a:solidFill>
                  <a:srgbClr val="002060"/>
                </a:solidFill>
                <a:latin typeface="Tahoma"/>
                <a:cs typeface="Tahoma"/>
              </a:rPr>
              <a:t>Строительство объекта «Общеобразовательная школа на 1500 мест в составе общеобразовательного центра», расположенной по адресу</a:t>
            </a:r>
            <a:r>
              <a:rPr lang="en-US" sz="1600" b="1" spc="-5" dirty="0" smtClean="0">
                <a:solidFill>
                  <a:srgbClr val="002060"/>
                </a:solidFill>
                <a:latin typeface="Tahoma"/>
                <a:cs typeface="Tahoma"/>
              </a:rPr>
              <a:t>: </a:t>
            </a:r>
            <a:r>
              <a:rPr lang="ru-RU" sz="1600" b="1" spc="-5" dirty="0" smtClean="0">
                <a:solidFill>
                  <a:srgbClr val="002060"/>
                </a:solidFill>
                <a:latin typeface="Tahoma"/>
                <a:cs typeface="Tahoma"/>
              </a:rPr>
              <a:t>Сам.обл., Волжский р-н, с.п. Лопатино, пос. Придорожный, микрорайон «Южный город»</a:t>
            </a:r>
            <a:endParaRPr sz="1600" dirty="0">
              <a:solidFill>
                <a:srgbClr val="002060"/>
              </a:solidFill>
              <a:latin typeface="Tahoma"/>
              <a:cs typeface="Tahoma"/>
            </a:endParaRPr>
          </a:p>
        </p:txBody>
      </p:sp>
      <p:sp>
        <p:nvSpPr>
          <p:cNvPr id="11" name="object 66"/>
          <p:cNvSpPr>
            <a:spLocks/>
          </p:cNvSpPr>
          <p:nvPr/>
        </p:nvSpPr>
        <p:spPr bwMode="auto">
          <a:xfrm>
            <a:off x="539552" y="5083568"/>
            <a:ext cx="3168352" cy="73624"/>
          </a:xfrm>
          <a:custGeom>
            <a:avLst/>
            <a:gdLst>
              <a:gd name="T0" fmla="*/ 31980 w 4655184"/>
              <a:gd name="T1" fmla="*/ 0 h 45719"/>
              <a:gd name="T2" fmla="*/ 0 w 4655184"/>
              <a:gd name="T3" fmla="*/ 0 h 45719"/>
              <a:gd name="T4" fmla="*/ 0 60000 65536"/>
              <a:gd name="T5" fmla="*/ 0 60000 65536"/>
              <a:gd name="T6" fmla="*/ 0 w 4655184"/>
              <a:gd name="T7" fmla="*/ 0 h 45719"/>
              <a:gd name="T8" fmla="*/ 4655184 w 4655184"/>
              <a:gd name="T9" fmla="*/ 0 h 4571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655184" h="45719">
                <a:moveTo>
                  <a:pt x="4655185" y="0"/>
                </a:moveTo>
                <a:lnTo>
                  <a:pt x="0" y="0"/>
                </a:lnTo>
              </a:path>
            </a:pathLst>
          </a:custGeom>
          <a:noFill/>
          <a:ln w="28956">
            <a:solidFill>
              <a:srgbClr val="33B7C5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364088" y="3645024"/>
            <a:ext cx="3456384" cy="1041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 том числе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       41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млн. (фед. средства)</a:t>
            </a:r>
          </a:p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22 млн. (обл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средства)</a:t>
            </a:r>
          </a:p>
        </p:txBody>
      </p:sp>
      <p:sp>
        <p:nvSpPr>
          <p:cNvPr id="22" name="object 4"/>
          <p:cNvSpPr txBox="1"/>
          <p:nvPr/>
        </p:nvSpPr>
        <p:spPr>
          <a:xfrm>
            <a:off x="4572000" y="2636912"/>
            <a:ext cx="4211638" cy="2571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2065" rIns="0" bIns="0">
            <a:spAutoFit/>
          </a:bodyPr>
          <a:lstStyle/>
          <a:p>
            <a:pPr marL="12700" algn="ctr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lang="ru-RU" sz="1600" b="1" spc="-5" dirty="0">
                <a:solidFill>
                  <a:srgbClr val="333E50"/>
                </a:solidFill>
                <a:latin typeface="Tahoma"/>
                <a:cs typeface="Tahoma"/>
              </a:rPr>
              <a:t>ОСТАТОК НА </a:t>
            </a:r>
            <a:r>
              <a:rPr lang="ru-RU" sz="1600" b="1" spc="-5" dirty="0" smtClean="0">
                <a:solidFill>
                  <a:srgbClr val="333E50"/>
                </a:solidFill>
                <a:latin typeface="Tahoma"/>
                <a:cs typeface="Tahoma"/>
              </a:rPr>
              <a:t>16.11.</a:t>
            </a:r>
            <a:r>
              <a:rPr lang="en-US" sz="1600" b="1" spc="-5" dirty="0" smtClean="0">
                <a:solidFill>
                  <a:srgbClr val="333E50"/>
                </a:solidFill>
                <a:latin typeface="Tahoma"/>
                <a:cs typeface="Tahoma"/>
              </a:rPr>
              <a:t>18</a:t>
            </a:r>
            <a:r>
              <a:rPr lang="ru-RU" sz="1600" b="1" spc="-5" dirty="0" smtClean="0">
                <a:solidFill>
                  <a:srgbClr val="333E50"/>
                </a:solidFill>
                <a:latin typeface="Tahoma"/>
                <a:cs typeface="Tahoma"/>
              </a:rPr>
              <a:t>*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23" name="object 54"/>
          <p:cNvSpPr txBox="1"/>
          <p:nvPr/>
        </p:nvSpPr>
        <p:spPr>
          <a:xfrm>
            <a:off x="5219700" y="3038549"/>
            <a:ext cx="3352800" cy="704850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72085" fontAlgn="auto">
              <a:lnSpc>
                <a:spcPts val="539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-7" baseline="-3019" dirty="0" smtClean="0">
                <a:solidFill>
                  <a:srgbClr val="002060"/>
                </a:solidFill>
                <a:latin typeface="Tahoma"/>
                <a:cs typeface="Tahoma"/>
              </a:rPr>
              <a:t>63</a:t>
            </a:r>
            <a:r>
              <a:rPr lang="ru-RU" sz="4400" b="1" spc="-7" baseline="-3019" dirty="0" smtClean="0">
                <a:solidFill>
                  <a:srgbClr val="9CC424"/>
                </a:solidFill>
                <a:latin typeface="Tahoma"/>
                <a:cs typeface="Tahoma"/>
              </a:rPr>
              <a:t> </a:t>
            </a:r>
            <a:r>
              <a:rPr lang="ru-RU" sz="2800" spc="-5" dirty="0" smtClean="0">
                <a:solidFill>
                  <a:srgbClr val="333E50"/>
                </a:solidFill>
                <a:latin typeface="Tahoma"/>
                <a:cs typeface="Tahoma"/>
              </a:rPr>
              <a:t>млн. </a:t>
            </a:r>
            <a:r>
              <a:rPr lang="ru-RU" sz="2800" spc="-5" dirty="0">
                <a:solidFill>
                  <a:srgbClr val="333E50"/>
                </a:solidFill>
                <a:latin typeface="Tahoma"/>
                <a:cs typeface="Tahoma"/>
              </a:rPr>
              <a:t>руб.</a:t>
            </a:r>
            <a:r>
              <a:rPr lang="ru-RU" sz="4400" spc="-5" dirty="0">
                <a:solidFill>
                  <a:srgbClr val="333E50"/>
                </a:solidFill>
                <a:latin typeface="Tahoma"/>
                <a:cs typeface="Tahoma"/>
              </a:rPr>
              <a:t> </a:t>
            </a:r>
            <a:endParaRPr sz="4400" dirty="0">
              <a:latin typeface="Tahoma"/>
              <a:cs typeface="Tahoma"/>
            </a:endParaRPr>
          </a:p>
        </p:txBody>
      </p:sp>
      <p:sp>
        <p:nvSpPr>
          <p:cNvPr id="18" name="object 65"/>
          <p:cNvSpPr txBox="1"/>
          <p:nvPr/>
        </p:nvSpPr>
        <p:spPr bwMode="auto">
          <a:xfrm>
            <a:off x="4663951" y="5013176"/>
            <a:ext cx="4300537" cy="320675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lang="ru-RU" sz="2000" b="1" spc="-5" dirty="0">
                <a:solidFill>
                  <a:srgbClr val="FF0000"/>
                </a:solidFill>
                <a:latin typeface="Tahoma"/>
                <a:cs typeface="Tahoma"/>
              </a:rPr>
              <a:t>Минстрой СО</a:t>
            </a:r>
            <a:endParaRPr sz="20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19" name="object 66"/>
          <p:cNvSpPr>
            <a:spLocks/>
          </p:cNvSpPr>
          <p:nvPr/>
        </p:nvSpPr>
        <p:spPr bwMode="auto">
          <a:xfrm>
            <a:off x="4708401" y="5394176"/>
            <a:ext cx="1981200" cy="46038"/>
          </a:xfrm>
          <a:custGeom>
            <a:avLst/>
            <a:gdLst>
              <a:gd name="T0" fmla="*/ 31980 w 4655184"/>
              <a:gd name="T1" fmla="*/ 0 h 45719"/>
              <a:gd name="T2" fmla="*/ 0 w 4655184"/>
              <a:gd name="T3" fmla="*/ 0 h 45719"/>
              <a:gd name="T4" fmla="*/ 0 60000 65536"/>
              <a:gd name="T5" fmla="*/ 0 60000 65536"/>
              <a:gd name="T6" fmla="*/ 0 w 4655184"/>
              <a:gd name="T7" fmla="*/ 0 h 45719"/>
              <a:gd name="T8" fmla="*/ 4655184 w 4655184"/>
              <a:gd name="T9" fmla="*/ 0 h 4571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655184" h="45719">
                <a:moveTo>
                  <a:pt x="4655185" y="0"/>
                </a:moveTo>
                <a:lnTo>
                  <a:pt x="0" y="0"/>
                </a:lnTo>
              </a:path>
            </a:pathLst>
          </a:custGeom>
          <a:noFill/>
          <a:ln w="28956">
            <a:solidFill>
              <a:srgbClr val="33B7C5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" name="object 65"/>
          <p:cNvSpPr txBox="1"/>
          <p:nvPr/>
        </p:nvSpPr>
        <p:spPr bwMode="auto">
          <a:xfrm>
            <a:off x="4951983" y="5484589"/>
            <a:ext cx="4300537" cy="320675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lang="ru-RU" sz="2000" b="1" i="1" spc="-5" dirty="0" smtClean="0">
                <a:solidFill>
                  <a:srgbClr val="002060"/>
                </a:solidFill>
                <a:latin typeface="Tahoma"/>
                <a:cs typeface="Tahoma"/>
              </a:rPr>
              <a:t>(Волжский р-н)</a:t>
            </a:r>
            <a:endParaRPr sz="2000" i="1" dirty="0">
              <a:solidFill>
                <a:srgbClr val="002060"/>
              </a:solidFill>
              <a:latin typeface="Tahoma"/>
              <a:cs typeface="Tahoma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283968" y="6021288"/>
            <a:ext cx="4176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*Финансирование 15.11.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, кассовый расход 2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.11.18.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084168" y="2636912"/>
            <a:ext cx="41910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44017" y="836712"/>
            <a:ext cx="8604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98438" algn="ctr"/>
            <a:r>
              <a:rPr lang="ru-RU" sz="2000" b="1" i="1" dirty="0" smtClean="0">
                <a:solidFill>
                  <a:srgbClr val="203864"/>
                </a:solidFill>
                <a:latin typeface="Times New Roman" pitchFamily="18" charset="0"/>
                <a:cs typeface="Times New Roman" pitchFamily="18" charset="0"/>
              </a:rPr>
              <a:t>Информация об остатках по состоянию на 04.12.2018</a:t>
            </a:r>
          </a:p>
        </p:txBody>
      </p:sp>
      <p:sp>
        <p:nvSpPr>
          <p:cNvPr id="5" name="object 12"/>
          <p:cNvSpPr>
            <a:spLocks/>
          </p:cNvSpPr>
          <p:nvPr/>
        </p:nvSpPr>
        <p:spPr bwMode="auto">
          <a:xfrm>
            <a:off x="539552" y="1268760"/>
            <a:ext cx="8064896" cy="72008"/>
          </a:xfrm>
          <a:custGeom>
            <a:avLst/>
            <a:gdLst>
              <a:gd name="T0" fmla="*/ 0 w 8208009"/>
              <a:gd name="T1" fmla="*/ 0 h 144016"/>
              <a:gd name="T2" fmla="*/ 228840271 w 8208009"/>
              <a:gd name="T3" fmla="*/ 0 h 144016"/>
              <a:gd name="T4" fmla="*/ 0 60000 65536"/>
              <a:gd name="T5" fmla="*/ 0 60000 65536"/>
              <a:gd name="T6" fmla="*/ 0 w 8208009"/>
              <a:gd name="T7" fmla="*/ 0 h 144016"/>
              <a:gd name="T8" fmla="*/ 8208009 w 8208009"/>
              <a:gd name="T9" fmla="*/ 144016 h 1440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208009" h="144016">
                <a:moveTo>
                  <a:pt x="0" y="0"/>
                </a:moveTo>
                <a:lnTo>
                  <a:pt x="8207971" y="0"/>
                </a:lnTo>
              </a:path>
            </a:pathLst>
          </a:custGeom>
          <a:noFill/>
          <a:ln w="12700">
            <a:solidFill>
              <a:srgbClr val="D9D9D9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b="6873"/>
          <a:stretch>
            <a:fillRect/>
          </a:stretch>
        </p:blipFill>
        <p:spPr bwMode="auto">
          <a:xfrm>
            <a:off x="0" y="-26988"/>
            <a:ext cx="914400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ject 9"/>
          <p:cNvSpPr>
            <a:spLocks/>
          </p:cNvSpPr>
          <p:nvPr/>
        </p:nvSpPr>
        <p:spPr bwMode="auto">
          <a:xfrm>
            <a:off x="513581" y="2923679"/>
            <a:ext cx="2160588" cy="71437"/>
          </a:xfrm>
          <a:custGeom>
            <a:avLst/>
            <a:gdLst>
              <a:gd name="T0" fmla="*/ 0 w 3917950"/>
              <a:gd name="T1" fmla="*/ 0 h 45719"/>
              <a:gd name="T2" fmla="*/ 5872 w 3917950"/>
              <a:gd name="T3" fmla="*/ 0 h 45719"/>
              <a:gd name="T4" fmla="*/ 0 60000 65536"/>
              <a:gd name="T5" fmla="*/ 0 60000 65536"/>
              <a:gd name="T6" fmla="*/ 0 w 3917950"/>
              <a:gd name="T7" fmla="*/ 0 h 45719"/>
              <a:gd name="T8" fmla="*/ 3917950 w 3917950"/>
              <a:gd name="T9" fmla="*/ 0 h 4571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917950" h="45719">
                <a:moveTo>
                  <a:pt x="0" y="0"/>
                </a:moveTo>
                <a:lnTo>
                  <a:pt x="3917403" y="0"/>
                </a:lnTo>
              </a:path>
            </a:pathLst>
          </a:custGeom>
          <a:noFill/>
          <a:ln w="28955">
            <a:solidFill>
              <a:srgbClr val="33B7C5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8" name="object 65"/>
          <p:cNvSpPr txBox="1"/>
          <p:nvPr/>
        </p:nvSpPr>
        <p:spPr>
          <a:xfrm>
            <a:off x="467544" y="2564904"/>
            <a:ext cx="3024187" cy="320675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lang="ru-RU" sz="2000" b="1" spc="-5" dirty="0">
                <a:solidFill>
                  <a:srgbClr val="002060"/>
                </a:solidFill>
                <a:latin typeface="Tahoma"/>
                <a:cs typeface="Tahoma"/>
              </a:rPr>
              <a:t>Минсельхоз СО</a:t>
            </a:r>
            <a:endParaRPr sz="2000" dirty="0">
              <a:solidFill>
                <a:srgbClr val="002060"/>
              </a:solidFill>
              <a:latin typeface="Tahoma"/>
              <a:cs typeface="Tahoma"/>
            </a:endParaRPr>
          </a:p>
        </p:txBody>
      </p:sp>
      <p:sp>
        <p:nvSpPr>
          <p:cNvPr id="9" name="object 54"/>
          <p:cNvSpPr txBox="1"/>
          <p:nvPr/>
        </p:nvSpPr>
        <p:spPr>
          <a:xfrm>
            <a:off x="3347864" y="3140968"/>
            <a:ext cx="3352800" cy="704850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72085" fontAlgn="auto">
              <a:lnSpc>
                <a:spcPts val="539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-7" baseline="-3019" dirty="0" smtClean="0">
                <a:solidFill>
                  <a:srgbClr val="002060"/>
                </a:solidFill>
                <a:latin typeface="Tahoma"/>
                <a:cs typeface="Tahoma"/>
              </a:rPr>
              <a:t>773</a:t>
            </a:r>
            <a:r>
              <a:rPr lang="ru-RU" sz="4400" b="1" spc="-7" dirty="0" smtClean="0">
                <a:solidFill>
                  <a:srgbClr val="9CC424"/>
                </a:solidFill>
                <a:latin typeface="Tahoma"/>
                <a:cs typeface="Tahoma"/>
              </a:rPr>
              <a:t> </a:t>
            </a:r>
            <a:r>
              <a:rPr lang="ru-RU" sz="2800" spc="-5" dirty="0" smtClean="0">
                <a:solidFill>
                  <a:srgbClr val="333E50"/>
                </a:solidFill>
                <a:latin typeface="Tahoma"/>
                <a:cs typeface="Tahoma"/>
              </a:rPr>
              <a:t>тыс</a:t>
            </a:r>
            <a:r>
              <a:rPr lang="ru-RU" sz="2800" spc="-5" dirty="0">
                <a:solidFill>
                  <a:srgbClr val="333E50"/>
                </a:solidFill>
                <a:latin typeface="Tahoma"/>
                <a:cs typeface="Tahoma"/>
              </a:rPr>
              <a:t>. руб.</a:t>
            </a:r>
            <a:r>
              <a:rPr lang="ru-RU" sz="4400" spc="-5" dirty="0">
                <a:solidFill>
                  <a:srgbClr val="333E50"/>
                </a:solidFill>
                <a:latin typeface="Tahoma"/>
                <a:cs typeface="Tahoma"/>
              </a:rPr>
              <a:t> </a:t>
            </a:r>
            <a:endParaRPr sz="4400" dirty="0">
              <a:latin typeface="Tahoma"/>
              <a:cs typeface="Tahoma"/>
            </a:endParaRPr>
          </a:p>
        </p:txBody>
      </p:sp>
      <p:sp>
        <p:nvSpPr>
          <p:cNvPr id="10" name="object 65"/>
          <p:cNvSpPr txBox="1"/>
          <p:nvPr/>
        </p:nvSpPr>
        <p:spPr bwMode="auto">
          <a:xfrm>
            <a:off x="467544" y="3068960"/>
            <a:ext cx="2520280" cy="1489510"/>
          </a:xfrm>
          <a:prstGeom prst="rect">
            <a:avLst/>
          </a:prstGeom>
        </p:spPr>
        <p:txBody>
          <a:bodyPr wrap="square" lIns="0" tIns="12065" rIns="0" bIns="0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lang="ru-RU" sz="1600" b="1" spc="-5" dirty="0" smtClean="0">
                <a:solidFill>
                  <a:srgbClr val="002060"/>
                </a:solidFill>
                <a:latin typeface="Tahoma"/>
                <a:cs typeface="Tahoma"/>
              </a:rPr>
              <a:t>Реализация проектов комплексного обустройства площадок под компактную жилищную застройку </a:t>
            </a:r>
            <a:endParaRPr sz="1600" dirty="0">
              <a:solidFill>
                <a:srgbClr val="002060"/>
              </a:solidFill>
              <a:latin typeface="Tahoma"/>
              <a:cs typeface="Tahoma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03848" y="3933056"/>
            <a:ext cx="33123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Финансирование 29.10.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16216" y="3133417"/>
            <a:ext cx="23762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Отсутствие кассового расхода в течение месяца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20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44017" y="836712"/>
            <a:ext cx="8604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98438" algn="ctr"/>
            <a:r>
              <a:rPr lang="ru-RU" sz="2000" b="1" i="1" dirty="0" smtClean="0">
                <a:solidFill>
                  <a:srgbClr val="203864"/>
                </a:solidFill>
                <a:latin typeface="Times New Roman" pitchFamily="18" charset="0"/>
                <a:cs typeface="Times New Roman" pitchFamily="18" charset="0"/>
              </a:rPr>
              <a:t>Информация об остатках по состоянию на 04.12.2018</a:t>
            </a:r>
          </a:p>
        </p:txBody>
      </p:sp>
      <p:sp>
        <p:nvSpPr>
          <p:cNvPr id="5" name="object 12"/>
          <p:cNvSpPr>
            <a:spLocks/>
          </p:cNvSpPr>
          <p:nvPr/>
        </p:nvSpPr>
        <p:spPr bwMode="auto">
          <a:xfrm>
            <a:off x="539552" y="1268760"/>
            <a:ext cx="8064896" cy="72008"/>
          </a:xfrm>
          <a:custGeom>
            <a:avLst/>
            <a:gdLst>
              <a:gd name="T0" fmla="*/ 0 w 8208009"/>
              <a:gd name="T1" fmla="*/ 0 h 144016"/>
              <a:gd name="T2" fmla="*/ 228840271 w 8208009"/>
              <a:gd name="T3" fmla="*/ 0 h 144016"/>
              <a:gd name="T4" fmla="*/ 0 60000 65536"/>
              <a:gd name="T5" fmla="*/ 0 60000 65536"/>
              <a:gd name="T6" fmla="*/ 0 w 8208009"/>
              <a:gd name="T7" fmla="*/ 0 h 144016"/>
              <a:gd name="T8" fmla="*/ 8208009 w 8208009"/>
              <a:gd name="T9" fmla="*/ 144016 h 1440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208009" h="144016">
                <a:moveTo>
                  <a:pt x="0" y="0"/>
                </a:moveTo>
                <a:lnTo>
                  <a:pt x="8207971" y="0"/>
                </a:lnTo>
              </a:path>
            </a:pathLst>
          </a:custGeom>
          <a:noFill/>
          <a:ln w="12700">
            <a:solidFill>
              <a:srgbClr val="D9D9D9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b="6873"/>
          <a:stretch>
            <a:fillRect/>
          </a:stretch>
        </p:blipFill>
        <p:spPr bwMode="auto">
          <a:xfrm>
            <a:off x="0" y="-26988"/>
            <a:ext cx="914400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ject 9"/>
          <p:cNvSpPr>
            <a:spLocks/>
          </p:cNvSpPr>
          <p:nvPr/>
        </p:nvSpPr>
        <p:spPr bwMode="auto">
          <a:xfrm>
            <a:off x="585589" y="3283719"/>
            <a:ext cx="2160588" cy="71437"/>
          </a:xfrm>
          <a:custGeom>
            <a:avLst/>
            <a:gdLst>
              <a:gd name="T0" fmla="*/ 0 w 3917950"/>
              <a:gd name="T1" fmla="*/ 0 h 45719"/>
              <a:gd name="T2" fmla="*/ 5872 w 3917950"/>
              <a:gd name="T3" fmla="*/ 0 h 45719"/>
              <a:gd name="T4" fmla="*/ 0 60000 65536"/>
              <a:gd name="T5" fmla="*/ 0 60000 65536"/>
              <a:gd name="T6" fmla="*/ 0 w 3917950"/>
              <a:gd name="T7" fmla="*/ 0 h 45719"/>
              <a:gd name="T8" fmla="*/ 3917950 w 3917950"/>
              <a:gd name="T9" fmla="*/ 0 h 4571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917950" h="45719">
                <a:moveTo>
                  <a:pt x="0" y="0"/>
                </a:moveTo>
                <a:lnTo>
                  <a:pt x="3917403" y="0"/>
                </a:lnTo>
              </a:path>
            </a:pathLst>
          </a:custGeom>
          <a:noFill/>
          <a:ln w="28955">
            <a:solidFill>
              <a:srgbClr val="33B7C5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8" name="object 65"/>
          <p:cNvSpPr txBox="1"/>
          <p:nvPr/>
        </p:nvSpPr>
        <p:spPr>
          <a:xfrm>
            <a:off x="539552" y="2924944"/>
            <a:ext cx="3024187" cy="320675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lang="ru-RU" sz="2000" b="1" spc="-5" dirty="0" smtClean="0">
                <a:solidFill>
                  <a:srgbClr val="002060"/>
                </a:solidFill>
                <a:latin typeface="Tahoma"/>
                <a:cs typeface="Tahoma"/>
              </a:rPr>
              <a:t>Минкульт </a:t>
            </a:r>
            <a:r>
              <a:rPr lang="ru-RU" sz="2000" b="1" spc="-5" dirty="0">
                <a:solidFill>
                  <a:srgbClr val="002060"/>
                </a:solidFill>
                <a:latin typeface="Tahoma"/>
                <a:cs typeface="Tahoma"/>
              </a:rPr>
              <a:t>СО</a:t>
            </a:r>
            <a:endParaRPr sz="2000" dirty="0">
              <a:solidFill>
                <a:srgbClr val="002060"/>
              </a:solidFill>
              <a:latin typeface="Tahoma"/>
              <a:cs typeface="Tahoma"/>
            </a:endParaRPr>
          </a:p>
        </p:txBody>
      </p:sp>
      <p:sp>
        <p:nvSpPr>
          <p:cNvPr id="9" name="object 54"/>
          <p:cNvSpPr txBox="1"/>
          <p:nvPr/>
        </p:nvSpPr>
        <p:spPr>
          <a:xfrm>
            <a:off x="4675584" y="3501008"/>
            <a:ext cx="3352800" cy="704850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72085" fontAlgn="auto">
              <a:lnSpc>
                <a:spcPts val="539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-7" baseline="-3019" dirty="0" smtClean="0">
                <a:solidFill>
                  <a:srgbClr val="002060"/>
                </a:solidFill>
                <a:latin typeface="Tahoma"/>
                <a:cs typeface="Tahoma"/>
              </a:rPr>
              <a:t>582</a:t>
            </a:r>
            <a:r>
              <a:rPr lang="ru-RU" sz="4400" b="1" spc="-7" dirty="0" smtClean="0">
                <a:solidFill>
                  <a:srgbClr val="9CC424"/>
                </a:solidFill>
                <a:latin typeface="Tahoma"/>
                <a:cs typeface="Tahoma"/>
              </a:rPr>
              <a:t> </a:t>
            </a:r>
            <a:r>
              <a:rPr lang="ru-RU" sz="2800" spc="-5" dirty="0" smtClean="0">
                <a:solidFill>
                  <a:srgbClr val="333E50"/>
                </a:solidFill>
                <a:latin typeface="Tahoma"/>
                <a:cs typeface="Tahoma"/>
              </a:rPr>
              <a:t>тыс</a:t>
            </a:r>
            <a:r>
              <a:rPr lang="ru-RU" sz="2800" spc="-5" dirty="0">
                <a:solidFill>
                  <a:srgbClr val="333E50"/>
                </a:solidFill>
                <a:latin typeface="Tahoma"/>
                <a:cs typeface="Tahoma"/>
              </a:rPr>
              <a:t>. руб.</a:t>
            </a:r>
            <a:r>
              <a:rPr lang="ru-RU" sz="4400" spc="-5" dirty="0">
                <a:solidFill>
                  <a:srgbClr val="333E50"/>
                </a:solidFill>
                <a:latin typeface="Tahoma"/>
                <a:cs typeface="Tahoma"/>
              </a:rPr>
              <a:t> </a:t>
            </a:r>
            <a:endParaRPr sz="4400" dirty="0">
              <a:latin typeface="Tahoma"/>
              <a:cs typeface="Tahoma"/>
            </a:endParaRPr>
          </a:p>
        </p:txBody>
      </p:sp>
      <p:sp>
        <p:nvSpPr>
          <p:cNvPr id="10" name="object 65"/>
          <p:cNvSpPr txBox="1"/>
          <p:nvPr/>
        </p:nvSpPr>
        <p:spPr bwMode="auto">
          <a:xfrm>
            <a:off x="395536" y="3429000"/>
            <a:ext cx="3816424" cy="1735732"/>
          </a:xfrm>
          <a:prstGeom prst="rect">
            <a:avLst/>
          </a:prstGeom>
        </p:spPr>
        <p:txBody>
          <a:bodyPr wrap="square" lIns="0" tIns="12065" rIns="0" bIns="0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lang="ru-RU" sz="1600" b="1" spc="-5" dirty="0" smtClean="0">
                <a:solidFill>
                  <a:srgbClr val="002060"/>
                </a:solidFill>
                <a:latin typeface="Tahoma"/>
                <a:cs typeface="Tahoma"/>
              </a:rPr>
              <a:t>Субсидии на поддержку творческой деятельности и укрепление материально-технической базы муниципальных театров в населенных пунктах с численностью населения до 300 тысяч человек </a:t>
            </a:r>
            <a:endParaRPr sz="1600" dirty="0">
              <a:solidFill>
                <a:srgbClr val="002060"/>
              </a:solidFill>
              <a:latin typeface="Tahoma"/>
              <a:cs typeface="Tahoma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1880" y="4148450"/>
            <a:ext cx="5040560" cy="720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Финансирование </a:t>
            </a:r>
          </a:p>
          <a:p>
            <a:pPr marL="12700" algn="ctr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16.10.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, 15.11.18</a:t>
            </a:r>
          </a:p>
        </p:txBody>
      </p:sp>
      <p:sp>
        <p:nvSpPr>
          <p:cNvPr id="12" name="object 54"/>
          <p:cNvSpPr txBox="1"/>
          <p:nvPr/>
        </p:nvSpPr>
        <p:spPr>
          <a:xfrm>
            <a:off x="4716016" y="5373216"/>
            <a:ext cx="3352800" cy="704850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72085" fontAlgn="auto">
              <a:lnSpc>
                <a:spcPts val="539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-7" baseline="-3019" dirty="0" smtClean="0">
                <a:solidFill>
                  <a:srgbClr val="002060"/>
                </a:solidFill>
                <a:latin typeface="Tahoma"/>
                <a:cs typeface="Tahoma"/>
              </a:rPr>
              <a:t>445</a:t>
            </a:r>
            <a:r>
              <a:rPr lang="ru-RU" sz="4400" b="1" spc="-7" dirty="0" smtClean="0">
                <a:solidFill>
                  <a:srgbClr val="9CC424"/>
                </a:solidFill>
                <a:latin typeface="Tahoma"/>
                <a:cs typeface="Tahoma"/>
              </a:rPr>
              <a:t> </a:t>
            </a:r>
            <a:r>
              <a:rPr lang="ru-RU" sz="2800" spc="-5" dirty="0" smtClean="0">
                <a:solidFill>
                  <a:srgbClr val="333E50"/>
                </a:solidFill>
                <a:latin typeface="Tahoma"/>
                <a:cs typeface="Tahoma"/>
              </a:rPr>
              <a:t>тыс</a:t>
            </a:r>
            <a:r>
              <a:rPr lang="ru-RU" sz="2800" spc="-5" dirty="0">
                <a:solidFill>
                  <a:srgbClr val="333E50"/>
                </a:solidFill>
                <a:latin typeface="Tahoma"/>
                <a:cs typeface="Tahoma"/>
              </a:rPr>
              <a:t>. руб.</a:t>
            </a:r>
            <a:r>
              <a:rPr lang="ru-RU" sz="4400" spc="-5" dirty="0">
                <a:solidFill>
                  <a:srgbClr val="333E50"/>
                </a:solidFill>
                <a:latin typeface="Tahoma"/>
                <a:cs typeface="Tahoma"/>
              </a:rPr>
              <a:t> </a:t>
            </a:r>
            <a:endParaRPr sz="4400" dirty="0">
              <a:latin typeface="Tahoma"/>
              <a:cs typeface="Tahoma"/>
            </a:endParaRPr>
          </a:p>
        </p:txBody>
      </p:sp>
      <p:sp>
        <p:nvSpPr>
          <p:cNvPr id="13" name="object 65"/>
          <p:cNvSpPr txBox="1"/>
          <p:nvPr/>
        </p:nvSpPr>
        <p:spPr bwMode="auto">
          <a:xfrm>
            <a:off x="395536" y="5528276"/>
            <a:ext cx="3312368" cy="997068"/>
          </a:xfrm>
          <a:prstGeom prst="rect">
            <a:avLst/>
          </a:prstGeom>
        </p:spPr>
        <p:txBody>
          <a:bodyPr wrap="square" lIns="0" tIns="12065" rIns="0" bIns="0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lang="ru-RU" sz="1600" b="1" spc="-5" dirty="0" smtClean="0">
                <a:solidFill>
                  <a:srgbClr val="002060"/>
                </a:solidFill>
                <a:latin typeface="Tahoma"/>
                <a:cs typeface="Tahoma"/>
              </a:rPr>
              <a:t>Субсидии на поддержку творческой деятельности и техническое оснащение детских и кукольных театров</a:t>
            </a:r>
            <a:endParaRPr sz="1600" dirty="0">
              <a:solidFill>
                <a:srgbClr val="002060"/>
              </a:solidFill>
              <a:latin typeface="Tahoma"/>
              <a:cs typeface="Tahoma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131840" y="5948650"/>
            <a:ext cx="5688632" cy="720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Финансирование </a:t>
            </a:r>
          </a:p>
          <a:p>
            <a:pPr marL="12700" algn="ctr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16.10.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, 18.10.18, 15.11.18</a:t>
            </a:r>
          </a:p>
        </p:txBody>
      </p:sp>
      <p:sp>
        <p:nvSpPr>
          <p:cNvPr id="15" name="object 9"/>
          <p:cNvSpPr>
            <a:spLocks/>
          </p:cNvSpPr>
          <p:nvPr/>
        </p:nvSpPr>
        <p:spPr bwMode="auto">
          <a:xfrm>
            <a:off x="585589" y="1699543"/>
            <a:ext cx="2160588" cy="71437"/>
          </a:xfrm>
          <a:custGeom>
            <a:avLst/>
            <a:gdLst>
              <a:gd name="T0" fmla="*/ 0 w 3917950"/>
              <a:gd name="T1" fmla="*/ 0 h 45719"/>
              <a:gd name="T2" fmla="*/ 5872 w 3917950"/>
              <a:gd name="T3" fmla="*/ 0 h 45719"/>
              <a:gd name="T4" fmla="*/ 0 60000 65536"/>
              <a:gd name="T5" fmla="*/ 0 60000 65536"/>
              <a:gd name="T6" fmla="*/ 0 w 3917950"/>
              <a:gd name="T7" fmla="*/ 0 h 45719"/>
              <a:gd name="T8" fmla="*/ 3917950 w 3917950"/>
              <a:gd name="T9" fmla="*/ 0 h 4571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917950" h="45719">
                <a:moveTo>
                  <a:pt x="0" y="0"/>
                </a:moveTo>
                <a:lnTo>
                  <a:pt x="3917403" y="0"/>
                </a:lnTo>
              </a:path>
            </a:pathLst>
          </a:custGeom>
          <a:noFill/>
          <a:ln w="28955">
            <a:solidFill>
              <a:srgbClr val="33B7C5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6" name="object 65"/>
          <p:cNvSpPr txBox="1"/>
          <p:nvPr/>
        </p:nvSpPr>
        <p:spPr>
          <a:xfrm>
            <a:off x="539552" y="1340768"/>
            <a:ext cx="3024187" cy="320675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lang="ru-RU" sz="2000" b="1" spc="-5" dirty="0" smtClean="0">
                <a:solidFill>
                  <a:srgbClr val="002060"/>
                </a:solidFill>
                <a:latin typeface="Tahoma"/>
                <a:cs typeface="Tahoma"/>
              </a:rPr>
              <a:t>Минсоцдем </a:t>
            </a:r>
            <a:r>
              <a:rPr lang="ru-RU" sz="2000" b="1" spc="-5" dirty="0">
                <a:solidFill>
                  <a:srgbClr val="002060"/>
                </a:solidFill>
                <a:latin typeface="Tahoma"/>
                <a:cs typeface="Tahoma"/>
              </a:rPr>
              <a:t>СО</a:t>
            </a:r>
            <a:endParaRPr sz="2000" dirty="0">
              <a:solidFill>
                <a:srgbClr val="002060"/>
              </a:solidFill>
              <a:latin typeface="Tahoma"/>
              <a:cs typeface="Tahoma"/>
            </a:endParaRPr>
          </a:p>
        </p:txBody>
      </p:sp>
      <p:sp>
        <p:nvSpPr>
          <p:cNvPr id="17" name="object 54"/>
          <p:cNvSpPr txBox="1"/>
          <p:nvPr/>
        </p:nvSpPr>
        <p:spPr>
          <a:xfrm>
            <a:off x="4644008" y="1268760"/>
            <a:ext cx="3352800" cy="704850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72085" fontAlgn="auto">
              <a:lnSpc>
                <a:spcPts val="539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-7" baseline="-3019" dirty="0" smtClean="0">
                <a:solidFill>
                  <a:srgbClr val="002060"/>
                </a:solidFill>
                <a:latin typeface="Tahoma"/>
                <a:cs typeface="Tahoma"/>
              </a:rPr>
              <a:t>965</a:t>
            </a:r>
            <a:r>
              <a:rPr lang="ru-RU" sz="4400" b="1" spc="-7" dirty="0" smtClean="0">
                <a:solidFill>
                  <a:srgbClr val="9CC424"/>
                </a:solidFill>
                <a:latin typeface="Tahoma"/>
                <a:cs typeface="Tahoma"/>
              </a:rPr>
              <a:t> </a:t>
            </a:r>
            <a:r>
              <a:rPr lang="ru-RU" sz="2800" spc="-5" dirty="0" smtClean="0">
                <a:solidFill>
                  <a:srgbClr val="333E50"/>
                </a:solidFill>
                <a:latin typeface="Tahoma"/>
                <a:cs typeface="Tahoma"/>
              </a:rPr>
              <a:t>тыс</a:t>
            </a:r>
            <a:r>
              <a:rPr lang="ru-RU" sz="2800" spc="-5" dirty="0">
                <a:solidFill>
                  <a:srgbClr val="333E50"/>
                </a:solidFill>
                <a:latin typeface="Tahoma"/>
                <a:cs typeface="Tahoma"/>
              </a:rPr>
              <a:t>. руб.</a:t>
            </a:r>
            <a:r>
              <a:rPr lang="ru-RU" sz="4400" spc="-5" dirty="0">
                <a:solidFill>
                  <a:srgbClr val="333E50"/>
                </a:solidFill>
                <a:latin typeface="Tahoma"/>
                <a:cs typeface="Tahoma"/>
              </a:rPr>
              <a:t> </a:t>
            </a:r>
            <a:endParaRPr sz="4400" dirty="0">
              <a:latin typeface="Tahoma"/>
              <a:cs typeface="Tahoma"/>
            </a:endParaRPr>
          </a:p>
        </p:txBody>
      </p:sp>
      <p:sp>
        <p:nvSpPr>
          <p:cNvPr id="18" name="object 65"/>
          <p:cNvSpPr txBox="1"/>
          <p:nvPr/>
        </p:nvSpPr>
        <p:spPr bwMode="auto">
          <a:xfrm>
            <a:off x="395536" y="1916832"/>
            <a:ext cx="3600400" cy="504625"/>
          </a:xfrm>
          <a:prstGeom prst="rect">
            <a:avLst/>
          </a:prstGeom>
        </p:spPr>
        <p:txBody>
          <a:bodyPr wrap="square" lIns="0" tIns="12065" rIns="0" bIns="0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lang="ru-RU" sz="1600" b="1" spc="-5" dirty="0" smtClean="0">
                <a:solidFill>
                  <a:srgbClr val="002060"/>
                </a:solidFill>
                <a:latin typeface="Tahoma"/>
                <a:cs typeface="Tahoma"/>
              </a:rPr>
              <a:t>Субсидии на обеспечение жильем молодых семей</a:t>
            </a:r>
            <a:endParaRPr lang="ru-RU" sz="1600" dirty="0">
              <a:solidFill>
                <a:srgbClr val="002060"/>
              </a:solidFill>
              <a:latin typeface="Tahoma"/>
              <a:cs typeface="Tahoma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355976" y="1876762"/>
            <a:ext cx="33123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Финансирование 24.10.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bject 65"/>
          <p:cNvSpPr txBox="1"/>
          <p:nvPr/>
        </p:nvSpPr>
        <p:spPr bwMode="auto">
          <a:xfrm>
            <a:off x="4843463" y="2204864"/>
            <a:ext cx="4300537" cy="320675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lang="ru-RU" sz="2000" b="1" i="1" spc="-5" dirty="0" smtClean="0">
                <a:solidFill>
                  <a:srgbClr val="002060"/>
                </a:solidFill>
                <a:latin typeface="Tahoma"/>
                <a:cs typeface="Tahoma"/>
              </a:rPr>
              <a:t>(г.о.Самара)</a:t>
            </a:r>
            <a:endParaRPr sz="2000" i="1" dirty="0">
              <a:solidFill>
                <a:srgbClr val="002060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79512" y="980728"/>
            <a:ext cx="860444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98438" algn="ctr"/>
            <a:r>
              <a:rPr lang="ru-RU" b="1" i="1" dirty="0" smtClean="0">
                <a:solidFill>
                  <a:srgbClr val="203864"/>
                </a:solidFill>
                <a:latin typeface="Times New Roman" pitchFamily="18" charset="0"/>
                <a:cs typeface="Times New Roman" pitchFamily="18" charset="0"/>
              </a:rPr>
              <a:t>Мониторинг размещения информации об учреждениях на сайте </a:t>
            </a:r>
            <a:r>
              <a:rPr lang="en-US" b="1" i="1" dirty="0" smtClean="0">
                <a:solidFill>
                  <a:srgbClr val="203864"/>
                </a:solidFill>
                <a:latin typeface="Times New Roman" pitchFamily="18" charset="0"/>
                <a:cs typeface="Times New Roman" pitchFamily="18" charset="0"/>
              </a:rPr>
              <a:t>bus.gov.ru</a:t>
            </a:r>
            <a:r>
              <a:rPr lang="ru-RU" b="1" i="1" dirty="0" smtClean="0">
                <a:solidFill>
                  <a:srgbClr val="203864"/>
                </a:solidFill>
                <a:latin typeface="Times New Roman" pitchFamily="18" charset="0"/>
                <a:cs typeface="Times New Roman" pitchFamily="18" charset="0"/>
              </a:rPr>
              <a:t> (муниципальный уровень)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b="6873"/>
          <a:stretch>
            <a:fillRect/>
          </a:stretch>
        </p:blipFill>
        <p:spPr bwMode="auto">
          <a:xfrm>
            <a:off x="0" y="-26988"/>
            <a:ext cx="914400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00808"/>
            <a:ext cx="914400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4.bp.blogspot.com/-WkYw12ewCAc/VOJXieIAHmI/AAAAAAAAFaQ/YRMniz4DK3U/s1600/%D0%94%D0%B5%D1%80%D0%B5%D0%B2%D1%8F%D0%BD%D0%BD%D1%8B%D0%B5%2B%D1%81%D1%87%D0%B5%D1%82%D1%8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63680" y="3717032"/>
            <a:ext cx="2880320" cy="288032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128792" cy="9807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Методика расчёта рейтинга 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2018 году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4525963"/>
          </a:xfrm>
        </p:spPr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01.01.2018 изменилась методика расчета Рейтинга субъектов  РФ, отражающего взаимодействие с ГИС ГМП гос. ОИВ субъектов РФ, органов местного самоуправления, гос. и мун. КУ. Методика утверждена Протоколом заседания подкомиссии по использованию информационных технологий при предоставлении гос. и мун. услуг от 20.12.2017 № 593пр.</a:t>
            </a: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01208"/>
            <a:ext cx="180020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1520" y="4077072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Оценка предоставления администраторами доходов извещений о начислениях (уточнении начислений (Р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рассчитывается по формуле: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19672" y="5373216"/>
            <a:ext cx="56886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сумма денежных средств, указанная в выгруженных извещениях о начислениях (об уточнении начислений),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сумма уплаченных денежных средств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856</Words>
  <Application>Microsoft Office PowerPoint</Application>
  <PresentationFormat>Экран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Методика расчёта рейтинга  в 2018 году</vt:lpstr>
      <vt:lpstr>В рейтинге учитывается перечень доходов бюджетов бюджетной системы РФ подгруппы доходов группы 100 «Налоговые и неналоговые доходы» </vt:lpstr>
      <vt:lpstr>Приказ Минфина России и Федерального казначейства от 11.07.2018 № 22н «О внесении изменений в порядок ведения ГИС ГМП, утверждённый приказом Федерального казначейства № 11н»</vt:lpstr>
      <vt:lpstr>ПРОЕКТ ФЕДЕРАЛЬНОГО ЗАКОНА О внесении изменений в КоАП в части установления административной ответственности за непредоставление или ненадлежащее предоставление информации в ГИС ГМП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shvets</dc:creator>
  <cp:lastModifiedBy>Bunkova</cp:lastModifiedBy>
  <cp:revision>31</cp:revision>
  <dcterms:created xsi:type="dcterms:W3CDTF">2018-12-04T07:08:41Z</dcterms:created>
  <dcterms:modified xsi:type="dcterms:W3CDTF">2018-12-06T05:42:04Z</dcterms:modified>
</cp:coreProperties>
</file>