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handoutMasterIdLst>
    <p:handoutMasterId r:id="rId13"/>
  </p:handoutMasterIdLst>
  <p:sldIdLst>
    <p:sldId id="583" r:id="rId2"/>
    <p:sldId id="737" r:id="rId3"/>
    <p:sldId id="693" r:id="rId4"/>
    <p:sldId id="738" r:id="rId5"/>
    <p:sldId id="750" r:id="rId6"/>
    <p:sldId id="694" r:id="rId7"/>
    <p:sldId id="744" r:id="rId8"/>
    <p:sldId id="748" r:id="rId9"/>
    <p:sldId id="751" r:id="rId10"/>
    <p:sldId id="749" r:id="rId11"/>
  </p:sldIdLst>
  <p:sldSz cx="9906000" cy="6858000" type="A4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FCCFF"/>
    <a:srgbClr val="CC3300"/>
    <a:srgbClr val="CCFFCC"/>
    <a:srgbClr val="CCFFFF"/>
    <a:srgbClr val="FFCC99"/>
    <a:srgbClr val="FFCCCC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2" autoAdjust="0"/>
  </p:normalViewPr>
  <p:slideViewPr>
    <p:cSldViewPr>
      <p:cViewPr>
        <p:scale>
          <a:sx n="100" d="100"/>
          <a:sy n="100" d="100"/>
        </p:scale>
        <p:origin x="-1590" y="-27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129" y="-83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C63F4-5AF6-4CE7-8CAB-A846FD3F7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92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118BF3-1C21-48FD-904E-A85CA8344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C9CB90-4126-4520-99D6-62F7A2388AB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6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6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</p:grpSp>
      </p:grpSp>
      <p:sp>
        <p:nvSpPr>
          <p:cNvPr id="83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46030-B37C-47BC-AF70-67D039160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2CC2-6F6D-40E3-BC09-F8D9C52D1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42560-F457-4CFC-B37C-6E356A282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47E4F-304C-49CB-8FD0-721ECFB7F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B5452-0D8F-4141-A207-D112BCFAB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41DC-6A6F-4689-9A02-C126E84BB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1453E-25E8-4EE0-97B4-2C7C5F34D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514A1-E55C-42CB-9507-B40B02712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0B93-8F1D-4B06-8486-68FD62CD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6BCC-10B3-43CA-AEA4-5583AE09E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2EA3-B311-48D9-BA45-F59223249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95A030C8-88FF-48F9-8FC3-1284944D4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90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90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1" r:id="rId1"/>
    <p:sldLayoutId id="2147484951" r:id="rId2"/>
    <p:sldLayoutId id="2147484952" r:id="rId3"/>
    <p:sldLayoutId id="2147484953" r:id="rId4"/>
    <p:sldLayoutId id="2147484954" r:id="rId5"/>
    <p:sldLayoutId id="2147484955" r:id="rId6"/>
    <p:sldLayoutId id="2147484956" r:id="rId7"/>
    <p:sldLayoutId id="2147484957" r:id="rId8"/>
    <p:sldLayoutId id="2147484958" r:id="rId9"/>
    <p:sldLayoutId id="2147484959" r:id="rId10"/>
    <p:sldLayoutId id="214748496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3076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15925" y="765175"/>
            <a:ext cx="9072563" cy="634047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800" b="1" kern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Дотации </a:t>
            </a:r>
            <a:r>
              <a:rPr lang="ru-RU" sz="48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на выравнивание бюджетной обеспеченности: итоги расчётов и порядок </a:t>
            </a:r>
            <a:r>
              <a:rPr lang="ru-RU" sz="4800" b="1" ker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заключения </a:t>
            </a:r>
            <a:r>
              <a:rPr lang="ru-RU" sz="4800" b="1" kern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соглашений</a:t>
            </a:r>
            <a:endParaRPr lang="ru-RU" sz="4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ru-RU" sz="2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marL="357188" algn="ctr" eaLnBrk="0" hangingPunct="0">
              <a:defRPr/>
            </a:pPr>
            <a:endParaRPr lang="ru-RU" sz="4800" b="1" i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marL="357188" algn="ctr" eaLnBrk="0" hangingPunct="0">
              <a:defRPr/>
            </a:pPr>
            <a:r>
              <a:rPr lang="ru-RU" sz="2600" b="1" i="1" kern="0" dirty="0">
                <a:solidFill>
                  <a:srgbClr val="00669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Докладчик – </a:t>
            </a:r>
            <a:r>
              <a:rPr lang="ru-RU" sz="2600" b="1" i="1" kern="0" dirty="0">
                <a:solidFill>
                  <a:srgbClr val="00669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Радченко Александр Александрович,</a:t>
            </a:r>
          </a:p>
          <a:p>
            <a:pPr marL="357188" algn="ctr" eaLnBrk="0" hangingPunct="0">
              <a:defRPr/>
            </a:pPr>
            <a:r>
              <a:rPr lang="ru-RU" sz="2600" b="1" i="1" kern="0" dirty="0">
                <a:solidFill>
                  <a:srgbClr val="00669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главный специалист управления региональных межбюджетных отношений  министерства управления финансами Самарской области </a:t>
            </a:r>
          </a:p>
          <a:p>
            <a:pPr marL="357188" algn="ctr" eaLnBrk="0" hangingPunct="0">
              <a:defRPr/>
            </a:pPr>
            <a:endParaRPr lang="ru-RU" sz="2800" b="1" i="1" kern="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C8ED28-E211-4E2B-ACF1-2DF8E5F7415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pSp>
        <p:nvGrpSpPr>
          <p:cNvPr id="12291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299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76250"/>
            <a:ext cx="9906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ea typeface="+mj-ea"/>
                <a:cs typeface="Times New Roman" pitchFamily="18" charset="0"/>
              </a:rPr>
              <a:t>Меры ответственности за невыполнение обязательств по </a:t>
            </a: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социально-экономическому развитию и оздоровлению муниципальных финансов</a:t>
            </a:r>
            <a:endParaRPr lang="ru-RU" b="1" dirty="0">
              <a:solidFill>
                <a:schemeClr val="bg2">
                  <a:lumMod val="75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44488" y="1412875"/>
            <a:ext cx="4968875" cy="2160588"/>
          </a:xfrm>
          <a:prstGeom prst="flowChartAlternateProcess">
            <a:avLst/>
          </a:prstGeom>
          <a:solidFill>
            <a:srgbClr val="FFCCCC">
              <a:alpha val="86000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b="1" u="sng" dirty="0">
                <a:solidFill>
                  <a:srgbClr val="FF0000"/>
                </a:solidFill>
              </a:rPr>
              <a:t>Каждое</a:t>
            </a:r>
            <a:r>
              <a:rPr lang="ru-RU" sz="1600" b="1" u="sng" dirty="0">
                <a:solidFill>
                  <a:srgbClr val="FF0000"/>
                </a:solidFill>
              </a:rPr>
              <a:t> невыполненное обязательств </a:t>
            </a:r>
          </a:p>
          <a:p>
            <a:pPr algn="ctr">
              <a:defRPr/>
            </a:pPr>
            <a:r>
              <a:rPr lang="ru-RU" sz="1600" b="1" u="sng" dirty="0">
                <a:solidFill>
                  <a:srgbClr val="FF0000"/>
                </a:solidFill>
              </a:rPr>
              <a:t>по итогам отчетного года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</a:rPr>
              <a:t>грозит </a:t>
            </a:r>
            <a:r>
              <a:rPr lang="ru-RU" b="1" u="sng" dirty="0">
                <a:solidFill>
                  <a:srgbClr val="FF0000"/>
                </a:solidFill>
              </a:rPr>
              <a:t>сокращением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FF0000"/>
                </a:solidFill>
              </a:rPr>
              <a:t>дотации на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5 %</a:t>
            </a:r>
          </a:p>
          <a:p>
            <a:pPr algn="ctr">
              <a:defRPr/>
            </a:pPr>
            <a:r>
              <a:rPr lang="ru-RU" sz="1600" dirty="0">
                <a:solidFill>
                  <a:srgbClr val="7030A0"/>
                </a:solidFill>
              </a:rPr>
              <a:t>от утверждённого законом об областном бюджете объема на </a:t>
            </a:r>
            <a:r>
              <a:rPr lang="ru-RU" b="1" u="sng" dirty="0">
                <a:solidFill>
                  <a:srgbClr val="7030A0"/>
                </a:solidFill>
              </a:rPr>
              <a:t>текущий</a:t>
            </a:r>
            <a:r>
              <a:rPr lang="ru-RU" sz="1600" dirty="0">
                <a:solidFill>
                  <a:srgbClr val="7030A0"/>
                </a:solidFill>
              </a:rPr>
              <a:t> финансовый год</a:t>
            </a:r>
            <a:endParaRPr lang="ru-RU" sz="1600" u="sng" dirty="0">
              <a:solidFill>
                <a:srgbClr val="FF0000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097463" y="3860800"/>
            <a:ext cx="4464050" cy="2016125"/>
          </a:xfrm>
          <a:prstGeom prst="flowChartAlternateProcess">
            <a:avLst/>
          </a:prstGeom>
          <a:solidFill>
            <a:srgbClr val="FFCCCC">
              <a:alpha val="86000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b="1" u="sng" dirty="0">
                <a:solidFill>
                  <a:srgbClr val="FF0000"/>
                </a:solidFill>
              </a:rPr>
              <a:t>Совокупный  объем сокращения</a:t>
            </a:r>
            <a:r>
              <a:rPr lang="ru-RU" dirty="0"/>
              <a:t> </a:t>
            </a:r>
            <a:r>
              <a:rPr lang="ru-RU" sz="1600" b="1" dirty="0">
                <a:solidFill>
                  <a:srgbClr val="FF0000"/>
                </a:solidFill>
              </a:rPr>
              <a:t>дотации не должно превышать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10 %</a:t>
            </a:r>
          </a:p>
          <a:p>
            <a:pPr algn="ctr">
              <a:defRPr/>
            </a:pPr>
            <a:r>
              <a:rPr lang="ru-RU" sz="1600" dirty="0">
                <a:solidFill>
                  <a:srgbClr val="7030A0"/>
                </a:solidFill>
              </a:rPr>
              <a:t>налоговых и неналоговых доходов бюджета МО за последний отчётный год </a:t>
            </a:r>
            <a:endParaRPr lang="ru-RU" sz="1600" u="sng" dirty="0">
              <a:solidFill>
                <a:srgbClr val="7030A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240338" y="2708275"/>
            <a:ext cx="1441450" cy="12969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2"/>
          <p:cNvSpPr txBox="1">
            <a:spLocks noChangeArrowheads="1"/>
          </p:cNvSpPr>
          <p:nvPr/>
        </p:nvSpPr>
        <p:spPr bwMode="auto">
          <a:xfrm>
            <a:off x="5889625" y="2781300"/>
            <a:ext cx="1150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НО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992188" y="3789363"/>
            <a:ext cx="3024187" cy="1295400"/>
          </a:xfrm>
          <a:prstGeom prst="cloudCallout">
            <a:avLst>
              <a:gd name="adj1" fmla="val -30625"/>
              <a:gd name="adj2" fmla="val -75752"/>
            </a:avLst>
          </a:prstGeom>
          <a:solidFill>
            <a:srgbClr val="FFCCFF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</a:rPr>
              <a:t>А также субвенций на предоставление  дотаций поселениям/ВГР</a:t>
            </a:r>
          </a:p>
        </p:txBody>
      </p:sp>
      <p:sp>
        <p:nvSpPr>
          <p:cNvPr id="12298" name="TextBox 14"/>
          <p:cNvSpPr txBox="1">
            <a:spLocks noChangeArrowheads="1"/>
          </p:cNvSpPr>
          <p:nvPr/>
        </p:nvSpPr>
        <p:spPr bwMode="auto">
          <a:xfrm>
            <a:off x="560388" y="1773238"/>
            <a:ext cx="3603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31825" y="2276475"/>
          <a:ext cx="8640960" cy="2644492"/>
        </p:xfrm>
        <a:graphic>
          <a:graphicData uri="http://schemas.openxmlformats.org/drawingml/2006/table">
            <a:tbl>
              <a:tblPr/>
              <a:tblGrid>
                <a:gridCol w="1872208"/>
                <a:gridCol w="1080120"/>
                <a:gridCol w="1080120"/>
                <a:gridCol w="864096"/>
                <a:gridCol w="1008112"/>
                <a:gridCol w="864096"/>
                <a:gridCol w="1008112"/>
                <a:gridCol w="864096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Типы м.о.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5" marR="6915" marT="69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Городские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округа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773 162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734 478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- 38 684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665 509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- 68 969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720 802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55 293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084 803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1 123 702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38 899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1 192 847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69 145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1 138 061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- 5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4 786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ИТОГО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1 857 965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1 858 180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1 858 356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1 858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863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E8AC3953-179B-423D-8F40-80FA9C8A8D3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pSp>
        <p:nvGrpSpPr>
          <p:cNvPr id="4146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4150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5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404813"/>
            <a:ext cx="990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Распределение дотаций на выравнивание уровня бюджетной обеспеченности муниципальных районов (городских округов)</a:t>
            </a:r>
          </a:p>
          <a:p>
            <a:pPr algn="ctr">
              <a:defRPr/>
            </a:pPr>
            <a:r>
              <a:rPr lang="ru-RU" b="1" kern="0" dirty="0">
                <a:solidFill>
                  <a:srgbClr val="C00000"/>
                </a:solidFill>
                <a:cs typeface="Times New Roman" pitchFamily="18" charset="0"/>
              </a:rPr>
              <a:t>(предварительный расчет) </a:t>
            </a:r>
          </a:p>
        </p:txBody>
      </p:sp>
      <p:sp>
        <p:nvSpPr>
          <p:cNvPr id="4148" name="TextBox 8"/>
          <p:cNvSpPr txBox="1">
            <a:spLocks noChangeArrowheads="1"/>
          </p:cNvSpPr>
          <p:nvPr/>
        </p:nvSpPr>
        <p:spPr bwMode="auto">
          <a:xfrm>
            <a:off x="7473950" y="1916113"/>
            <a:ext cx="1800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i="1"/>
              <a:t>тыс. 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557338"/>
            <a:ext cx="9906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u="sng" kern="0" dirty="0">
                <a:solidFill>
                  <a:srgbClr val="C00000"/>
                </a:solidFill>
                <a:cs typeface="Times New Roman" pitchFamily="18" charset="0"/>
              </a:rPr>
              <a:t>Общие параметры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750664AD-0D67-474D-8BBA-16C84314E57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pSp>
        <p:nvGrpSpPr>
          <p:cNvPr id="512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5228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9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31825" y="2060575"/>
          <a:ext cx="8641656" cy="3173953"/>
        </p:xfrm>
        <a:graphic>
          <a:graphicData uri="http://schemas.openxmlformats.org/drawingml/2006/table">
            <a:tbl>
              <a:tblPr/>
              <a:tblGrid>
                <a:gridCol w="1656317"/>
                <a:gridCol w="1080207"/>
                <a:gridCol w="1080207"/>
                <a:gridCol w="936179"/>
                <a:gridCol w="1080207"/>
                <a:gridCol w="864166"/>
                <a:gridCol w="1080207"/>
                <a:gridCol w="864166"/>
              </a:tblGrid>
              <a:tr h="504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Муниципальное образование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2018 год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Тольятти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54 421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154 335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99 914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- 154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8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Сызрань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209 105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128 028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- 81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175 452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47 424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229 433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53 981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8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Чапаевск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170 954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150 830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- 20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158 532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7 702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168 566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10 034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8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Отрадный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39 056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31 100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- 7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11 153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- 19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947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14 052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2 899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8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Жигулёвск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103 556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90 219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- 13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87 201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- 3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018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102 233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15 032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80000"/>
                      </a:srgb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Октябрьск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65 385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64 619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- 766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71 168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6 549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80 640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9 472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Кинель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80 928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70 297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- 10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115 071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44 774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75 952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- 39 119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г.о. Похвистнево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49 757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45 050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- 4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46 932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1 882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49 926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2 994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ИТОГО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773 162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734 478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- 38 684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665 509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- 68 969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720 802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55 293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4813"/>
            <a:ext cx="990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Распределение дотаций на выравнивание уровня бюджетной обеспеченности муниципальных районов (городских округов)</a:t>
            </a:r>
          </a:p>
          <a:p>
            <a:pPr algn="ctr">
              <a:defRPr/>
            </a:pPr>
            <a:r>
              <a:rPr lang="ru-RU" b="1" kern="0" dirty="0">
                <a:solidFill>
                  <a:srgbClr val="C00000"/>
                </a:solidFill>
                <a:cs typeface="Times New Roman" pitchFamily="18" charset="0"/>
              </a:rPr>
              <a:t>(предварительный расчет) </a:t>
            </a:r>
          </a:p>
        </p:txBody>
      </p:sp>
      <p:sp>
        <p:nvSpPr>
          <p:cNvPr id="5226" name="TextBox 8"/>
          <p:cNvSpPr txBox="1">
            <a:spLocks noChangeArrowheads="1"/>
          </p:cNvSpPr>
          <p:nvPr/>
        </p:nvSpPr>
        <p:spPr bwMode="auto">
          <a:xfrm>
            <a:off x="7545388" y="1700213"/>
            <a:ext cx="1800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i="1"/>
              <a:t>тыс. рублей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84313"/>
            <a:ext cx="9906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u="sng" kern="0" dirty="0">
                <a:solidFill>
                  <a:srgbClr val="C00000"/>
                </a:solidFill>
                <a:cs typeface="Times New Roman" pitchFamily="18" charset="0"/>
              </a:rPr>
              <a:t>городские округа Самарской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1ACBD201-8D03-46DC-9AA7-6393023B825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pSp>
        <p:nvGrpSpPr>
          <p:cNvPr id="6147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6306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07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44488" y="1989138"/>
          <a:ext cx="9289032" cy="4084320"/>
        </p:xfrm>
        <a:graphic>
          <a:graphicData uri="http://schemas.openxmlformats.org/drawingml/2006/table">
            <a:tbl>
              <a:tblPr/>
              <a:tblGrid>
                <a:gridCol w="2304256"/>
                <a:gridCol w="1080120"/>
                <a:gridCol w="1080120"/>
                <a:gridCol w="936104"/>
                <a:gridCol w="1080120"/>
                <a:gridCol w="864096"/>
                <a:gridCol w="1080120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Муниципальное образование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2018 год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Алексеевский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26 032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27 282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1 250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34 049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6 767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30 469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- 3 580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Безенчукский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65 792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67 985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2 193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72 948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4 963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69 285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- 3 663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Богатовский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18 036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18 530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15 316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- 3 214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19 742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4 426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Большеглушицкий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27 508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25 603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31 926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6 323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23 827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- 8 099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Большечерниговский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32 878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25 825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- 7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32 540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6 715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25 833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- 6 707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Борский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68 771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74 521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5 750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79 791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5 270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72 942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- 6 849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Волжский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85 816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85 816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Елховский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21 658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25 075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3 417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24 599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- 476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21 243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- 3 356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Исаклинский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27 513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22 825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- 4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24 700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1 875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21 977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- 2 723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Кинельский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38 347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38 655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58 048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19 393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20 916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- 37 132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Кинель-Черкасский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72 101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85 322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13 221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89 703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4 381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94 831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5 128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Клявлинский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35 251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34 909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- 342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37 388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2 479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37 558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Кошкинский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43 756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38 927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- 4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32 670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- 6 257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39 071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6 401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7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Красноармейский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30 001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29 043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- 958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30 154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1 111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21 422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- 8 732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Красноярский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29 161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56 295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27 134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57 023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27 718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- 29 305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4813"/>
            <a:ext cx="990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Распределение дотаций на выравнивание уровня бюджетной обеспеченности муниципальных районов (городских округов)</a:t>
            </a:r>
          </a:p>
          <a:p>
            <a:pPr algn="ctr">
              <a:defRPr/>
            </a:pPr>
            <a:r>
              <a:rPr lang="ru-RU" b="1" kern="0" dirty="0">
                <a:solidFill>
                  <a:srgbClr val="C00000"/>
                </a:solidFill>
                <a:cs typeface="Times New Roman" pitchFamily="18" charset="0"/>
              </a:rPr>
              <a:t>(предварительный расчет) </a:t>
            </a:r>
          </a:p>
        </p:txBody>
      </p:sp>
      <p:sp>
        <p:nvSpPr>
          <p:cNvPr id="6304" name="TextBox 8"/>
          <p:cNvSpPr txBox="1">
            <a:spLocks noChangeArrowheads="1"/>
          </p:cNvSpPr>
          <p:nvPr/>
        </p:nvSpPr>
        <p:spPr bwMode="auto">
          <a:xfrm>
            <a:off x="7832725" y="1628775"/>
            <a:ext cx="1800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i="1"/>
              <a:t>тыс. рублей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12875"/>
            <a:ext cx="9906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u="sng" kern="0" dirty="0">
                <a:solidFill>
                  <a:srgbClr val="C00000"/>
                </a:solidFill>
                <a:cs typeface="Times New Roman" pitchFamily="18" charset="0"/>
              </a:rPr>
              <a:t>муниципальные районы Самарской области</a:t>
            </a:r>
            <a:endParaRPr lang="ru-RU" b="1" kern="0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B80923DF-63CF-411B-83DA-DB49C7E8562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pSp>
        <p:nvGrpSpPr>
          <p:cNvPr id="7171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7312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13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3050" y="2276475"/>
          <a:ext cx="9289032" cy="3604260"/>
        </p:xfrm>
        <a:graphic>
          <a:graphicData uri="http://schemas.openxmlformats.org/drawingml/2006/table">
            <a:tbl>
              <a:tblPr/>
              <a:tblGrid>
                <a:gridCol w="2304256"/>
                <a:gridCol w="1080120"/>
                <a:gridCol w="1080120"/>
                <a:gridCol w="936104"/>
                <a:gridCol w="1080120"/>
                <a:gridCol w="864096"/>
                <a:gridCol w="1080120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Муниципальное образование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2018 год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Камышлинский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33 933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31 982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951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32 926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944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33 380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Нефтегорский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39 087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51 722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12 635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55 309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3 587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46 553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- 8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Пестравский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22 213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20 556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29 403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8 847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23 155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- 6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Похвистневский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82 274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83 907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1 633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91 179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7 272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87 969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Приволжский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55 587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53 719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69 058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15 339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61 399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- 7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Сергиевский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38 421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32 252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- 6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169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18 328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- 13 924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6 278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- 12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Ставропольский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57 011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51 928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- 5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36 792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- 15 136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40 925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4 133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Сызранский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53 753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57 051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3 298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60 308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3 257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57 456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Хворостянский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40 572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41 072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46 302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5 230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42 880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Челно-Вершинский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40 879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39 752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- 1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39 604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37 652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- 1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Шенталинский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31 487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33 803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2 316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37 157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3 354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35 978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- 1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 м.р. 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Шигонский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52 781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55 161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2 380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55 626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465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51 786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- 3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683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ИТОГО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1 084 803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1 123 702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38 899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1 192 847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69 145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1 138 061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- 54 786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4813"/>
            <a:ext cx="990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Распределение дотаций на выравнивание уровня бюджетной обеспеченности муниципальных районов (городских округов)</a:t>
            </a:r>
          </a:p>
          <a:p>
            <a:pPr algn="ctr">
              <a:defRPr/>
            </a:pPr>
            <a:r>
              <a:rPr lang="ru-RU" b="1" kern="0" dirty="0">
                <a:solidFill>
                  <a:srgbClr val="C00000"/>
                </a:solidFill>
                <a:cs typeface="Times New Roman" pitchFamily="18" charset="0"/>
              </a:rPr>
              <a:t>(предварительный расчет) </a:t>
            </a:r>
          </a:p>
        </p:txBody>
      </p:sp>
      <p:sp>
        <p:nvSpPr>
          <p:cNvPr id="7310" name="TextBox 8"/>
          <p:cNvSpPr txBox="1">
            <a:spLocks noChangeArrowheads="1"/>
          </p:cNvSpPr>
          <p:nvPr/>
        </p:nvSpPr>
        <p:spPr bwMode="auto">
          <a:xfrm>
            <a:off x="7761288" y="1916113"/>
            <a:ext cx="1800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i="1"/>
              <a:t>тыс. рублей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12875"/>
            <a:ext cx="9906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u="sng" kern="0" dirty="0">
                <a:solidFill>
                  <a:srgbClr val="C00000"/>
                </a:solidFill>
                <a:cs typeface="Times New Roman" pitchFamily="18" charset="0"/>
              </a:rPr>
              <a:t>муниципальные районы Самарской области</a:t>
            </a:r>
          </a:p>
          <a:p>
            <a:pPr algn="ctr">
              <a:defRPr/>
            </a:pPr>
            <a:endParaRPr lang="ru-RU" sz="800" i="1" kern="0" dirty="0">
              <a:solidFill>
                <a:srgbClr val="C00000"/>
              </a:solidFill>
              <a:latin typeface="+mn-lt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i="1" kern="0" dirty="0">
                <a:solidFill>
                  <a:srgbClr val="C00000"/>
                </a:solidFill>
                <a:latin typeface="+mn-lt"/>
                <a:ea typeface="+mj-ea"/>
                <a:cs typeface="Times New Roman" pitchFamily="18" charset="0"/>
              </a:rPr>
              <a:t>(продолжение)</a:t>
            </a:r>
            <a:endParaRPr lang="ru-RU" sz="1400" i="1" kern="0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9504B52E-36CB-4A0A-BB5D-E9B163845FE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8195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8384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8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15925" y="1557338"/>
          <a:ext cx="9073008" cy="3778736"/>
        </p:xfrm>
        <a:graphic>
          <a:graphicData uri="http://schemas.openxmlformats.org/drawingml/2006/table">
            <a:tbl>
              <a:tblPr/>
              <a:tblGrid>
                <a:gridCol w="1728192"/>
                <a:gridCol w="648072"/>
                <a:gridCol w="576064"/>
                <a:gridCol w="576064"/>
                <a:gridCol w="504056"/>
                <a:gridCol w="720080"/>
                <a:gridCol w="656471"/>
                <a:gridCol w="672433"/>
                <a:gridCol w="537946"/>
                <a:gridCol w="605189"/>
                <a:gridCol w="537946"/>
                <a:gridCol w="662423"/>
                <a:gridCol w="648072"/>
              </a:tblGrid>
              <a:tr h="43204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latin typeface="Times New Roman"/>
                        </a:rPr>
                        <a:t>Муниципальное образование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latin typeface="Times New Roman Cyr"/>
                        </a:rPr>
                        <a:t>2017 год</a:t>
                      </a:r>
                      <a:endParaRPr lang="ru-RU" sz="1600" b="1" i="1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latin typeface="Times New Roman Cyr"/>
                        </a:rPr>
                        <a:t>2018 год</a:t>
                      </a:r>
                      <a:endParaRPr lang="ru-RU" sz="1600" b="1" i="1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 cyr"/>
                        </a:rPr>
                        <a:t>НДФЛ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 cyr"/>
                        </a:rPr>
                        <a:t>ЕНВД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ЕСХН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ЗН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Патент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НИФЛ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 cyr"/>
                        </a:rPr>
                        <a:t>НДФЛ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 cyr"/>
                        </a:rPr>
                        <a:t>ЕНВД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ЕСХН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ЗН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Патент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НИФЛ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 cyr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latin typeface="Times new roman cyr"/>
                        </a:rPr>
                        <a:t>Кинель</a:t>
                      </a:r>
                      <a:endParaRPr lang="ru-RU" sz="1600" b="0" i="0" u="none" strike="noStrike" dirty="0"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2,63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Б-Глушицкий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imes new roman cy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11,96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18,08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Б-Черниговский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imes new roman cy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5,74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5,39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Борский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imes new roman cy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2,34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Кинельский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imes new roman cy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4,21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4,68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Красноармейский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3,47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6,08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Красноярский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2,13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3,69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3,92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3,91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3,32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Нефтегорский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imes new roman cy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2,90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Пестравский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imes new roman cyr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7,40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Приволжский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4,24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6,55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10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 Сергиевский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5,31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1,98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4,29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 cyr"/>
                          <a:ea typeface="+mn-ea"/>
                          <a:cs typeface="+mn-cs"/>
                        </a:rPr>
                        <a:t>0,54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04813"/>
            <a:ext cx="9906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ctr"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Сравнение удельного веса налоговых баз </a:t>
            </a:r>
            <a:b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муниципальных образований 2017-2018 годы (%)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 txBox="1">
            <a:spLocks/>
          </p:cNvSpPr>
          <p:nvPr/>
        </p:nvSpPr>
        <p:spPr bwMode="auto">
          <a:xfrm>
            <a:off x="0" y="404813"/>
            <a:ext cx="9906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2300" b="1" dirty="0">
                <a:solidFill>
                  <a:schemeClr val="bg2">
                    <a:lumMod val="75000"/>
                  </a:schemeClr>
                </a:solidFill>
                <a:ea typeface="+mj-ea"/>
                <a:cs typeface="Times New Roman" pitchFamily="18" charset="0"/>
              </a:rPr>
              <a:t>Соглашения о мерах по социально-экономическому развитию и оздоровлению муниципальных финансов </a:t>
            </a:r>
          </a:p>
        </p:txBody>
      </p:sp>
      <p:sp>
        <p:nvSpPr>
          <p:cNvPr id="6177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4A15B7-B006-43A5-B79E-4EEEF7531EAA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grpSp>
        <p:nvGrpSpPr>
          <p:cNvPr id="9220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9263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4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197" name="TextBox 13"/>
          <p:cNvSpPr txBox="1">
            <a:spLocks noChangeArrowheads="1"/>
          </p:cNvSpPr>
          <p:nvPr/>
        </p:nvSpPr>
        <p:spPr bwMode="auto">
          <a:xfrm>
            <a:off x="0" y="1052513"/>
            <a:ext cx="9906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u="sng" kern="0" dirty="0">
                <a:solidFill>
                  <a:srgbClr val="C00000"/>
                </a:solidFill>
                <a:cs typeface="Times New Roman" pitchFamily="18" charset="0"/>
              </a:rPr>
              <a:t>Заключаются с главами муниципальных образований, получающими: </a:t>
            </a:r>
          </a:p>
          <a:p>
            <a:pPr marL="542925">
              <a:buSzPct val="12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C3300"/>
                </a:solidFill>
              </a:rPr>
              <a:t>дотации на выравнивание бюджетной обеспеченности</a:t>
            </a:r>
          </a:p>
          <a:p>
            <a:pPr marL="542925">
              <a:buSzPct val="12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CC3300"/>
                </a:solidFill>
              </a:rPr>
              <a:t>доходы по дополнительным нормативам отчислений от НДФЛ</a:t>
            </a:r>
          </a:p>
        </p:txBody>
      </p:sp>
      <p:sp>
        <p:nvSpPr>
          <p:cNvPr id="9222" name="TextBox 14"/>
          <p:cNvSpPr txBox="1">
            <a:spLocks noChangeArrowheads="1"/>
          </p:cNvSpPr>
          <p:nvPr/>
        </p:nvSpPr>
        <p:spPr bwMode="auto">
          <a:xfrm>
            <a:off x="0" y="6165850"/>
            <a:ext cx="990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C3300"/>
                </a:solidFill>
              </a:rPr>
              <a:t>       Дотации (субвенции) перечисляются </a:t>
            </a:r>
            <a:r>
              <a:rPr lang="ru-RU" sz="2000" b="1" u="sng">
                <a:solidFill>
                  <a:srgbClr val="CC3300"/>
                </a:solidFill>
              </a:rPr>
              <a:t>только после </a:t>
            </a:r>
            <a:endParaRPr lang="ru-RU" sz="2000" b="1">
              <a:solidFill>
                <a:srgbClr val="CC3300"/>
              </a:solidFill>
            </a:endParaRPr>
          </a:p>
          <a:p>
            <a:r>
              <a:rPr lang="ru-RU" sz="2000" b="1">
                <a:solidFill>
                  <a:srgbClr val="CC3300"/>
                </a:solidFill>
              </a:rPr>
              <a:t>       заключения соглашений (представления МР/ГОсВГД копий соглашений)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31825" y="2060575"/>
          <a:ext cx="864096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1440160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Общие Правила и Порядок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заключения Соглашений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Типовая форма Соглашений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>
                        <a:alpha val="9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0000"/>
                          </a:solidFill>
                        </a:rPr>
                        <a:t>постановление ПСО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0000"/>
                          </a:solidFill>
                        </a:rPr>
                        <a:t>приказ МУФ СО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4488" y="3141663"/>
          <a:ext cx="921702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289854"/>
                <a:gridCol w="446450"/>
                <a:gridCol w="2376264"/>
                <a:gridCol w="20162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Дотации на выравнивание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бюджетной обеспеченности муниципальных районов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(городских округов)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Дотации на выравнивание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бюджетной обеспеченности поселений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(внутригородских районов) </a:t>
                      </a:r>
                    </a:p>
                    <a:p>
                      <a:pPr algn="ctr"/>
                      <a:r>
                        <a:rPr lang="ru-RU" sz="1600" b="1" u="none" kern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(предоставляются МР и </a:t>
                      </a:r>
                      <a:r>
                        <a:rPr lang="ru-RU" sz="1600" b="1" u="none" kern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ГОсВГД</a:t>
                      </a:r>
                      <a:r>
                        <a:rPr lang="ru-RU" sz="1600" b="1" u="none" kern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счет субвенций из областного бюджета)</a:t>
                      </a:r>
                      <a:endParaRPr lang="ru-RU" sz="1600" b="1" u="none" kern="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Министерство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управления финансами Самарской области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Главы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администраций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муниципальных районов,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городских округов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Финансовый орган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МР,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ГОсВГД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Главы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администраций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поселений, внутригородских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    районов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>
            <a:off x="2144713" y="5157788"/>
            <a:ext cx="576262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329488" y="5013325"/>
            <a:ext cx="576262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ьная выноска 21"/>
          <p:cNvSpPr/>
          <p:nvPr/>
        </p:nvSpPr>
        <p:spPr>
          <a:xfrm>
            <a:off x="5097463" y="5373688"/>
            <a:ext cx="3168650" cy="935037"/>
          </a:xfrm>
          <a:prstGeom prst="wedgeEllipseCallout">
            <a:avLst>
              <a:gd name="adj1" fmla="val 31143"/>
              <a:gd name="adj2" fmla="val -78647"/>
            </a:avLst>
          </a:prstGeom>
          <a:solidFill>
            <a:srgbClr val="FFCCFF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Копии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dirty="0">
                <a:solidFill>
                  <a:srgbClr val="FF0000"/>
                </a:solidFill>
              </a:rPr>
              <a:t>соглашений направляется в МУФ СО, в течение </a:t>
            </a:r>
            <a:r>
              <a:rPr lang="ru-RU" sz="1400" b="1" dirty="0">
                <a:solidFill>
                  <a:srgbClr val="FF0000"/>
                </a:solidFill>
              </a:rPr>
              <a:t>5 дней </a:t>
            </a:r>
            <a:r>
              <a:rPr lang="ru-RU" sz="1200" dirty="0">
                <a:solidFill>
                  <a:srgbClr val="FF0000"/>
                </a:solidFill>
              </a:rPr>
              <a:t>после заключения соглашений</a:t>
            </a:r>
          </a:p>
        </p:txBody>
      </p:sp>
      <p:sp>
        <p:nvSpPr>
          <p:cNvPr id="9262" name="TextBox 13"/>
          <p:cNvSpPr txBox="1">
            <a:spLocks noChangeArrowheads="1"/>
          </p:cNvSpPr>
          <p:nvPr/>
        </p:nvSpPr>
        <p:spPr bwMode="auto">
          <a:xfrm>
            <a:off x="128588" y="5805488"/>
            <a:ext cx="2873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CC3300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38CE27-9265-4807-B113-DDD5CEA8A8B6}" type="slidenum">
              <a:rPr lang="ru-RU" smtClean="0"/>
              <a:pPr>
                <a:defRPr/>
              </a:pPr>
              <a:t>8</a:t>
            </a:fld>
            <a:endParaRPr lang="ru-RU" dirty="0" smtClean="0"/>
          </a:p>
        </p:txBody>
      </p:sp>
      <p:grpSp>
        <p:nvGrpSpPr>
          <p:cNvPr id="1024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0263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476250"/>
            <a:ext cx="9906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2300" b="1" dirty="0">
                <a:solidFill>
                  <a:schemeClr val="bg2">
                    <a:lumMod val="75000"/>
                  </a:schemeClr>
                </a:solidFill>
                <a:ea typeface="+mj-ea"/>
                <a:cs typeface="Times New Roman" pitchFamily="18" charset="0"/>
              </a:rPr>
              <a:t>Порядок и сроки заключения соглашений о мерах по социально-экономическому развитию и оздоровлению муниципальных финансов </a:t>
            </a:r>
          </a:p>
        </p:txBody>
      </p:sp>
      <p:sp>
        <p:nvSpPr>
          <p:cNvPr id="12" name="TextBox 28"/>
          <p:cNvSpPr>
            <a:spLocks noChangeArrowheads="1"/>
          </p:cNvSpPr>
          <p:nvPr/>
        </p:nvSpPr>
        <p:spPr bwMode="auto">
          <a:xfrm>
            <a:off x="200025" y="2205038"/>
            <a:ext cx="1728788" cy="8636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/>
              <a:t>Публикация Закона СО о бюджете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28813" y="2492375"/>
            <a:ext cx="1295400" cy="360363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2000250" y="2133600"/>
            <a:ext cx="936625" cy="1079500"/>
          </a:xfrm>
          <a:prstGeom prst="flowChartAlternateProcess">
            <a:avLst/>
          </a:prstGeom>
          <a:solidFill>
            <a:srgbClr val="FFCCCC">
              <a:alpha val="86000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</a:rPr>
              <a:t>В течение </a:t>
            </a:r>
            <a:r>
              <a:rPr lang="ru-RU" sz="1400" b="1" u="sng" dirty="0">
                <a:solidFill>
                  <a:srgbClr val="FF0000"/>
                </a:solidFill>
              </a:rPr>
              <a:t>7-и</a:t>
            </a:r>
            <a:r>
              <a:rPr lang="ru-RU" sz="1400" u="sng" dirty="0">
                <a:solidFill>
                  <a:srgbClr val="FF0000"/>
                </a:solidFill>
              </a:rPr>
              <a:t> рабочих дней</a:t>
            </a:r>
          </a:p>
        </p:txBody>
      </p:sp>
      <p:sp>
        <p:nvSpPr>
          <p:cNvPr id="10248" name="TextBox 28"/>
          <p:cNvSpPr>
            <a:spLocks noChangeArrowheads="1"/>
          </p:cNvSpPr>
          <p:nvPr/>
        </p:nvSpPr>
        <p:spPr bwMode="auto">
          <a:xfrm>
            <a:off x="3224213" y="1989138"/>
            <a:ext cx="1873250" cy="13684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Подписанное </a:t>
            </a:r>
            <a:r>
              <a:rPr lang="ru-RU"/>
              <a:t>главой МО  Соглашение представляется </a:t>
            </a:r>
            <a:r>
              <a:rPr lang="ru-RU" b="1"/>
              <a:t>в МУФ СО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6465168" y="2420888"/>
            <a:ext cx="1080120" cy="360362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10250" name="TextBox 28"/>
          <p:cNvSpPr>
            <a:spLocks noChangeArrowheads="1"/>
          </p:cNvSpPr>
          <p:nvPr/>
        </p:nvSpPr>
        <p:spPr bwMode="auto">
          <a:xfrm>
            <a:off x="7545388" y="1989138"/>
            <a:ext cx="2016125" cy="12239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Подписание Соглашения Министром</a:t>
            </a:r>
          </a:p>
        </p:txBody>
      </p:sp>
      <p:sp>
        <p:nvSpPr>
          <p:cNvPr id="10251" name="TextBox 28"/>
          <p:cNvSpPr>
            <a:spLocks noChangeArrowheads="1"/>
          </p:cNvSpPr>
          <p:nvPr/>
        </p:nvSpPr>
        <p:spPr bwMode="auto">
          <a:xfrm>
            <a:off x="4376738" y="4797425"/>
            <a:ext cx="2232025" cy="14398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Направляется заключение о несоответствии соглашения  типовой форме</a:t>
            </a:r>
          </a:p>
        </p:txBody>
      </p:sp>
      <p:sp>
        <p:nvSpPr>
          <p:cNvPr id="10252" name="TextBox 28"/>
          <p:cNvSpPr>
            <a:spLocks noChangeArrowheads="1"/>
          </p:cNvSpPr>
          <p:nvPr/>
        </p:nvSpPr>
        <p:spPr bwMode="auto">
          <a:xfrm>
            <a:off x="7905750" y="4724400"/>
            <a:ext cx="1871663" cy="165735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Доработанное </a:t>
            </a:r>
            <a:r>
              <a:rPr lang="ru-RU"/>
              <a:t>соглашение представляется </a:t>
            </a:r>
            <a:r>
              <a:rPr lang="ru-RU" b="1"/>
              <a:t>в МУФ СО</a:t>
            </a:r>
          </a:p>
        </p:txBody>
      </p:sp>
      <p:sp>
        <p:nvSpPr>
          <p:cNvPr id="29" name="Стрелка вправо 28"/>
          <p:cNvSpPr/>
          <p:nvPr/>
        </p:nvSpPr>
        <p:spPr>
          <a:xfrm rot="16200000">
            <a:off x="7833519" y="3788569"/>
            <a:ext cx="1511300" cy="360362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4629125" y="3824883"/>
            <a:ext cx="1584176" cy="360362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631825" y="1268413"/>
            <a:ext cx="8642350" cy="576262"/>
          </a:xfrm>
          <a:prstGeom prst="flowChartAlternateProcess">
            <a:avLst/>
          </a:prstGeom>
          <a:solidFill>
            <a:srgbClr val="FFCCCC">
              <a:alpha val="86000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</a:rPr>
              <a:t>Соглашение подлежит </a:t>
            </a:r>
            <a:r>
              <a:rPr lang="ru-RU" sz="1400" b="1" dirty="0">
                <a:solidFill>
                  <a:srgbClr val="FF0000"/>
                </a:solidFill>
              </a:rPr>
              <a:t>заключению в течение </a:t>
            </a:r>
            <a:r>
              <a:rPr lang="ru-RU" sz="1400" b="1" u="sng" dirty="0">
                <a:solidFill>
                  <a:srgbClr val="FF0000"/>
                </a:solidFill>
              </a:rPr>
              <a:t>20 рабочих дней </a:t>
            </a:r>
          </a:p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</a:rPr>
              <a:t>со дня опубликования закона СО об областном бюджете</a:t>
            </a: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4592638" y="3500438"/>
            <a:ext cx="1655762" cy="865187"/>
          </a:xfrm>
          <a:prstGeom prst="flowChartAlternateProcess">
            <a:avLst/>
          </a:prstGeom>
          <a:solidFill>
            <a:srgbClr val="FFFFCC">
              <a:alpha val="72941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sz="1400" i="1" dirty="0">
                <a:solidFill>
                  <a:srgbClr val="7030A0"/>
                </a:solidFill>
              </a:rPr>
              <a:t>Соглашение не соответствует установленным требованиям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6608763" y="5373688"/>
            <a:ext cx="1296987" cy="360362"/>
          </a:xfrm>
          <a:prstGeom prst="right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  <p:sp>
        <p:nvSpPr>
          <p:cNvPr id="41" name="Блок-схема: альтернативный процесс 40"/>
          <p:cNvSpPr/>
          <p:nvPr/>
        </p:nvSpPr>
        <p:spPr>
          <a:xfrm>
            <a:off x="6681788" y="5013325"/>
            <a:ext cx="935037" cy="1079500"/>
          </a:xfrm>
          <a:prstGeom prst="flowChartAlternateProcess">
            <a:avLst/>
          </a:prstGeom>
          <a:solidFill>
            <a:srgbClr val="FFCCCC">
              <a:alpha val="86000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</a:rPr>
              <a:t>В течение </a:t>
            </a:r>
            <a:r>
              <a:rPr lang="ru-RU" sz="1400" b="1" u="sng" dirty="0">
                <a:solidFill>
                  <a:srgbClr val="FF0000"/>
                </a:solidFill>
              </a:rPr>
              <a:t>3-х</a:t>
            </a:r>
            <a:r>
              <a:rPr lang="ru-RU" sz="1400" u="sng" dirty="0">
                <a:solidFill>
                  <a:srgbClr val="FF0000"/>
                </a:solidFill>
              </a:rPr>
              <a:t> рабочих дней</a:t>
            </a:r>
          </a:p>
        </p:txBody>
      </p:sp>
      <p:sp>
        <p:nvSpPr>
          <p:cNvPr id="42" name="Загнутый угол 41"/>
          <p:cNvSpPr/>
          <p:nvPr/>
        </p:nvSpPr>
        <p:spPr>
          <a:xfrm>
            <a:off x="5168900" y="2133600"/>
            <a:ext cx="1296988" cy="1079500"/>
          </a:xfrm>
          <a:prstGeom prst="foldedCorner">
            <a:avLst/>
          </a:prstGeom>
          <a:solidFill>
            <a:srgbClr val="FFFFCC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 рабочих дней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проверку Соглашения</a:t>
            </a:r>
          </a:p>
        </p:txBody>
      </p:sp>
      <p:sp>
        <p:nvSpPr>
          <p:cNvPr id="44" name="Блок-схема: альтернативный процесс 43"/>
          <p:cNvSpPr/>
          <p:nvPr/>
        </p:nvSpPr>
        <p:spPr>
          <a:xfrm>
            <a:off x="704850" y="3284538"/>
            <a:ext cx="2376488" cy="2447925"/>
          </a:xfrm>
          <a:prstGeom prst="flowChartAlternateProcess">
            <a:avLst/>
          </a:prstGeom>
          <a:solidFill>
            <a:srgbClr val="FFCCCC">
              <a:alpha val="86000"/>
            </a:srgb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ru-RU" sz="1400" b="1" u="sng" dirty="0">
                <a:solidFill>
                  <a:srgbClr val="FF0000"/>
                </a:solidFill>
              </a:rPr>
              <a:t>Нарушение сроков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грозит </a:t>
            </a:r>
            <a:r>
              <a:rPr lang="ru-RU" sz="1600" b="1" u="sng" dirty="0">
                <a:solidFill>
                  <a:srgbClr val="FF0000"/>
                </a:solidFill>
              </a:rPr>
              <a:t>сокращением</a:t>
            </a:r>
            <a:r>
              <a:rPr lang="ru-RU" sz="1400" dirty="0"/>
              <a:t> </a:t>
            </a:r>
            <a:r>
              <a:rPr lang="ru-RU" sz="1600" b="1" dirty="0">
                <a:solidFill>
                  <a:srgbClr val="FF0000"/>
                </a:solidFill>
              </a:rPr>
              <a:t>дотации на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5 %</a:t>
            </a: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</a:rPr>
              <a:t>от утверждённого законом об областном бюджете объема на </a:t>
            </a:r>
            <a:r>
              <a:rPr lang="ru-RU" sz="1400" u="sng" dirty="0">
                <a:solidFill>
                  <a:srgbClr val="7030A0"/>
                </a:solidFill>
              </a:rPr>
              <a:t>соответствующий </a:t>
            </a:r>
            <a:r>
              <a:rPr lang="ru-RU" sz="1400" dirty="0">
                <a:solidFill>
                  <a:srgbClr val="7030A0"/>
                </a:solidFill>
              </a:rPr>
              <a:t>финансовый год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23" name="Выноска-облако 22"/>
          <p:cNvSpPr/>
          <p:nvPr/>
        </p:nvSpPr>
        <p:spPr>
          <a:xfrm>
            <a:off x="1352550" y="5589588"/>
            <a:ext cx="2592388" cy="1079500"/>
          </a:xfrm>
          <a:prstGeom prst="cloudCallout">
            <a:avLst>
              <a:gd name="adj1" fmla="val 7166"/>
              <a:gd name="adj2" fmla="val -99285"/>
            </a:avLst>
          </a:prstGeom>
          <a:solidFill>
            <a:srgbClr val="FFCCFF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rgbClr val="FF0000"/>
                </a:solidFill>
              </a:rPr>
              <a:t>А также субвенций на предоставление  дотаций поселениям/ВГР</a:t>
            </a:r>
          </a:p>
        </p:txBody>
      </p:sp>
      <p:sp>
        <p:nvSpPr>
          <p:cNvPr id="10262" name="TextBox 23"/>
          <p:cNvSpPr txBox="1">
            <a:spLocks noChangeArrowheads="1"/>
          </p:cNvSpPr>
          <p:nvPr/>
        </p:nvSpPr>
        <p:spPr bwMode="auto">
          <a:xfrm>
            <a:off x="2720975" y="3860800"/>
            <a:ext cx="360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1033A0-B379-45B8-AD5D-9DC77F6761F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pSp>
        <p:nvGrpSpPr>
          <p:cNvPr id="11267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1270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76250"/>
            <a:ext cx="9906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ea typeface="+mj-ea"/>
                <a:cs typeface="Times New Roman" pitchFamily="18" charset="0"/>
              </a:rPr>
              <a:t>Обязательства муниципальных районов и городских округов </a:t>
            </a:r>
          </a:p>
          <a:p>
            <a:pPr algn="ctr" eaLnBrk="0" hangingPunct="0">
              <a:defRPr/>
            </a:pP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ea typeface="+mj-ea"/>
                <a:cs typeface="Times New Roman" pitchFamily="18" charset="0"/>
              </a:rPr>
              <a:t>по оздоровлению муниципальных финансов на 2020 год</a:t>
            </a:r>
          </a:p>
          <a:p>
            <a:pPr algn="ctr" eaLnBrk="0" hangingPunct="0">
              <a:defRPr/>
            </a:pPr>
            <a:r>
              <a:rPr lang="ru-RU" b="1" kern="0" dirty="0">
                <a:solidFill>
                  <a:srgbClr val="C00000"/>
                </a:solidFill>
                <a:cs typeface="Times New Roman" pitchFamily="18" charset="0"/>
              </a:rPr>
              <a:t>(предварительный перечень)</a:t>
            </a:r>
            <a:endParaRPr lang="ru-RU" b="1" dirty="0">
              <a:solidFill>
                <a:schemeClr val="bg2">
                  <a:lumMod val="75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344488" y="1484313"/>
            <a:ext cx="91852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solidFill>
                  <a:srgbClr val="FF0000"/>
                </a:solidFill>
                <a:latin typeface="Arial" charset="0"/>
              </a:rPr>
              <a:t>1.</a:t>
            </a:r>
            <a:r>
              <a:rPr lang="ru-RU" sz="1600">
                <a:latin typeface="Arial" charset="0"/>
              </a:rPr>
              <a:t> Направлять в Министерство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информацию о причинах низкого исполнения налоговых и неналоговых доходов</a:t>
            </a:r>
            <a:r>
              <a:rPr lang="ru-RU" sz="1600">
                <a:latin typeface="Arial" charset="0"/>
              </a:rPr>
              <a:t>: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latin typeface="Arial" charset="0"/>
              </a:rPr>
              <a:t>за </a:t>
            </a:r>
            <a:r>
              <a:rPr lang="en-US" sz="1600">
                <a:latin typeface="Arial" charset="0"/>
              </a:rPr>
              <a:t>I</a:t>
            </a:r>
            <a:r>
              <a:rPr lang="ru-RU" sz="1600">
                <a:latin typeface="Arial" charset="0"/>
              </a:rPr>
              <a:t> полугодие на уровне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ниже, чем на 35% </a:t>
            </a:r>
            <a:r>
              <a:rPr lang="ru-RU" sz="1600">
                <a:latin typeface="Arial" charset="0"/>
              </a:rPr>
              <a:t>от годовых плановых налоговых и неналоговых доходов бюджета на 2020 год –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не позднее 20 июля 2020 года</a:t>
            </a:r>
            <a:r>
              <a:rPr lang="ru-RU" sz="1600">
                <a:latin typeface="Arial" charset="0"/>
              </a:rPr>
              <a:t>;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latin typeface="Arial" charset="0"/>
              </a:rPr>
              <a:t>за 9 месяцев на уровне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ниже, чем на 60% </a:t>
            </a:r>
            <a:r>
              <a:rPr lang="ru-RU" sz="1600">
                <a:latin typeface="Arial" charset="0"/>
              </a:rPr>
              <a:t>от годовых плановых налоговых и неналоговых доходов бюджета на 2020 год –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не позднее 20 октября 2020 года</a:t>
            </a:r>
            <a:r>
              <a:rPr lang="ru-RU" sz="1600">
                <a:latin typeface="Arial" charset="0"/>
              </a:rPr>
              <a:t>.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solidFill>
                  <a:srgbClr val="FF0000"/>
                </a:solidFill>
                <a:latin typeface="Arial" charset="0"/>
              </a:rPr>
              <a:t>2.</a:t>
            </a:r>
            <a:r>
              <a:rPr lang="ru-RU" sz="1600">
                <a:latin typeface="Arial" charset="0"/>
              </a:rPr>
              <a:t> Обеспечить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отсутствие просроченной кредиторской задолженности </a:t>
            </a:r>
            <a:r>
              <a:rPr lang="ru-RU" sz="1600">
                <a:latin typeface="Arial" charset="0"/>
              </a:rPr>
              <a:t>муниципальных учреждений по состоянию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на первое число каждого месяца </a:t>
            </a:r>
            <a:r>
              <a:rPr lang="ru-RU" sz="1600">
                <a:latin typeface="Arial" charset="0"/>
              </a:rPr>
              <a:t>и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на конец отчетного года</a:t>
            </a:r>
            <a:r>
              <a:rPr lang="ru-RU" sz="1600">
                <a:latin typeface="Arial" charset="0"/>
              </a:rPr>
              <a:t>.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solidFill>
                  <a:srgbClr val="FF0000"/>
                </a:solidFill>
                <a:latin typeface="Arial" charset="0"/>
              </a:rPr>
              <a:t>3.</a:t>
            </a:r>
            <a:r>
              <a:rPr lang="ru-RU" sz="1600">
                <a:latin typeface="Arial" charset="0"/>
              </a:rPr>
              <a:t> 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Соблюдать</a:t>
            </a:r>
            <a:r>
              <a:rPr lang="ru-RU" sz="1600">
                <a:latin typeface="Arial" charset="0"/>
              </a:rPr>
              <a:t> по состоянию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на 01.04.2020, 01.07.2020, 01.10.2020 и 01.01.2021 норматив формирования расходов на содержание органов местного самоуправления</a:t>
            </a:r>
            <a:r>
              <a:rPr lang="ru-RU" sz="1600">
                <a:latin typeface="Arial" charset="0"/>
              </a:rPr>
              <a:t>, установленный Правительством Самарской области.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solidFill>
                  <a:srgbClr val="FF0000"/>
                </a:solidFill>
                <a:latin typeface="Arial" charset="0"/>
              </a:rPr>
              <a:t>4.</a:t>
            </a:r>
            <a:r>
              <a:rPr lang="ru-RU" sz="1600">
                <a:latin typeface="Arial" charset="0"/>
              </a:rPr>
              <a:t> 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Направлять на согласование в Министерство до внесения в представительный орган местного самоуправления </a:t>
            </a:r>
            <a:r>
              <a:rPr lang="ru-RU" sz="1600">
                <a:latin typeface="Arial" charset="0"/>
              </a:rPr>
              <a:t>предполагаемые изменения в решение о местном бюджете в случае, если указанные изменения приводят к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увеличению объема муниципального долга </a:t>
            </a:r>
            <a:r>
              <a:rPr lang="ru-RU" sz="1600">
                <a:latin typeface="Arial" charset="0"/>
              </a:rPr>
              <a:t>бюджета муниципального образования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в части кредитов кредитных организаций</a:t>
            </a:r>
            <a:r>
              <a:rPr lang="ru-RU" sz="1600">
                <a:latin typeface="Arial" charset="0"/>
              </a:rPr>
              <a:t>.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solidFill>
                  <a:srgbClr val="FF0000"/>
                </a:solidFill>
                <a:latin typeface="Arial" charset="0"/>
              </a:rPr>
              <a:t>5.</a:t>
            </a:r>
            <a:r>
              <a:rPr lang="ru-RU" sz="1600">
                <a:latin typeface="Arial" charset="0"/>
              </a:rPr>
              <a:t> Определить ответственного исполнителя за каждый пункт Соглашения. Составить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план мероприятий по исполнению обязательств </a:t>
            </a:r>
            <a:r>
              <a:rPr lang="ru-RU" sz="1600">
                <a:latin typeface="Arial" charset="0"/>
              </a:rPr>
              <a:t>и направить </a:t>
            </a:r>
            <a:r>
              <a:rPr lang="ru-RU" sz="1600" u="sng">
                <a:solidFill>
                  <a:srgbClr val="FF0000"/>
                </a:solidFill>
                <a:latin typeface="Arial" charset="0"/>
              </a:rPr>
              <a:t>в Министерство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600">
                <a:latin typeface="Arial" charset="0"/>
              </a:rPr>
              <a:t>в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течение 30 рабочих дней </a:t>
            </a:r>
            <a:r>
              <a:rPr lang="ru-RU" sz="1600">
                <a:latin typeface="Arial" charset="0"/>
              </a:rPr>
              <a:t>после подписания Министерством Соглашения.</a:t>
            </a:r>
          </a:p>
          <a:p>
            <a:pPr indent="450850" algn="just" eaLnBrk="0" hangingPunct="0">
              <a:tabLst>
                <a:tab pos="785813" algn="l"/>
              </a:tabLst>
            </a:pPr>
            <a:r>
              <a:rPr lang="ru-RU" sz="1600">
                <a:solidFill>
                  <a:srgbClr val="FF0000"/>
                </a:solidFill>
                <a:latin typeface="Arial" charset="0"/>
              </a:rPr>
              <a:t>6.</a:t>
            </a:r>
            <a:r>
              <a:rPr lang="ru-RU" sz="1600">
                <a:latin typeface="Arial" charset="0"/>
              </a:rPr>
              <a:t> Предоставить </a:t>
            </a:r>
            <a:r>
              <a:rPr lang="ru-RU" sz="1600">
                <a:solidFill>
                  <a:srgbClr val="FF0000"/>
                </a:solidFill>
                <a:latin typeface="Arial" charset="0"/>
              </a:rPr>
              <a:t>отчет об исполнении обязательств не позднее 5 февраля года, следующего за отчетным </a:t>
            </a:r>
            <a:r>
              <a:rPr lang="ru-RU" sz="1600">
                <a:latin typeface="Arial" charset="0"/>
              </a:rPr>
              <a:t>финансовым годом.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14158</TotalTime>
  <Words>1567</Words>
  <Application>Microsoft Office PowerPoint</Application>
  <PresentationFormat>Лист A4 (210x297 мм)</PresentationFormat>
  <Paragraphs>624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Минфин СО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№1. Динамика расходов областного бюджета в 1кв. 2008-2009гг.</dc:title>
  <dc:creator>USER</dc:creator>
  <cp:lastModifiedBy>Александров</cp:lastModifiedBy>
  <cp:revision>1302</cp:revision>
  <dcterms:created xsi:type="dcterms:W3CDTF">2009-04-02T06:47:03Z</dcterms:created>
  <dcterms:modified xsi:type="dcterms:W3CDTF">2019-09-19T07:26:41Z</dcterms:modified>
</cp:coreProperties>
</file>