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</p:sldMasterIdLst>
  <p:notesMasterIdLst>
    <p:notesMasterId r:id="rId18"/>
  </p:notesMasterIdLst>
  <p:handoutMasterIdLst>
    <p:handoutMasterId r:id="rId19"/>
  </p:handoutMasterIdLst>
  <p:sldIdLst>
    <p:sldId id="479" r:id="rId2"/>
    <p:sldId id="480" r:id="rId3"/>
    <p:sldId id="485" r:id="rId4"/>
    <p:sldId id="481" r:id="rId5"/>
    <p:sldId id="498" r:id="rId6"/>
    <p:sldId id="495" r:id="rId7"/>
    <p:sldId id="496" r:id="rId8"/>
    <p:sldId id="499" r:id="rId9"/>
    <p:sldId id="491" r:id="rId10"/>
    <p:sldId id="482" r:id="rId11"/>
    <p:sldId id="500" r:id="rId12"/>
    <p:sldId id="492" r:id="rId13"/>
    <p:sldId id="493" r:id="rId14"/>
    <p:sldId id="494" r:id="rId15"/>
    <p:sldId id="489" r:id="rId16"/>
    <p:sldId id="490" r:id="rId17"/>
  </p:sldIdLst>
  <p:sldSz cx="9906000" cy="6858000" type="A4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6600"/>
    <a:srgbClr val="CCFFCC"/>
    <a:srgbClr val="008000"/>
    <a:srgbClr val="FFCCCC"/>
    <a:srgbClr val="FFFFCC"/>
    <a:srgbClr val="FFE1E1"/>
    <a:srgbClr val="0033CC"/>
    <a:srgbClr val="CCECFF"/>
    <a:srgbClr val="CCFFFF"/>
    <a:srgbClr val="FFCC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6591" autoAdjust="0"/>
  </p:normalViewPr>
  <p:slideViewPr>
    <p:cSldViewPr>
      <p:cViewPr varScale="1">
        <p:scale>
          <a:sx n="110" d="100"/>
          <a:sy n="110" d="100"/>
        </p:scale>
        <p:origin x="-1290" y="-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908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28163"/>
            <a:ext cx="289083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BA6E101-3E82-4E5F-8E4A-0820A2CE6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9288" y="746125"/>
            <a:ext cx="53721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908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8163"/>
            <a:ext cx="289083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D68E5EC-2134-4EA4-856C-AB16968F76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83B191-8C23-4050-BD24-54F9065B2017}" type="slidenum">
              <a:rPr lang="ru-RU" smtClean="0"/>
              <a:pPr>
                <a:defRPr/>
              </a:pPr>
              <a:t>1</a:t>
            </a:fld>
            <a:endParaRPr lang="ru-RU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68E5EC-2134-4EA4-856C-AB16968F762B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C1680A-08A4-4890-B55C-5EF609E48924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C1680A-08A4-4890-B55C-5EF609E48924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6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6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6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6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cs typeface="+mn-cs"/>
                </a:endParaRPr>
              </a:p>
            </p:txBody>
          </p:sp>
        </p:grpSp>
      </p:grpSp>
      <p:sp>
        <p:nvSpPr>
          <p:cNvPr id="839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19450" y="1828800"/>
            <a:ext cx="652145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39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219450" y="4267200"/>
            <a:ext cx="652145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7CE80-E09F-46A5-B9C7-196ED8FFA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E406B-1836-4E4C-8D6E-3C63A9E198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457200"/>
            <a:ext cx="22288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457200"/>
            <a:ext cx="65341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5BDA5-2C65-4868-A60E-8C41333D92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1F7F8-E10D-47F7-89E8-B369E7CAFB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CFFC3-A944-42B4-BCE3-0E855D303E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981200"/>
            <a:ext cx="4381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381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D99C1-5580-4123-B10F-AA69373861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75570-4786-46F5-AC68-DDCEA1B9C0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C5891-5DDC-4AD5-9D09-89F5DC4497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E7B4D-3AA9-48DE-A406-792EEA2F14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04DCF-D3DA-4AEC-8315-9690E35A88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BC4C9-F385-46A0-B6C2-4F69B0B2A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2912DACB-0C71-419C-85D4-08000398D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906000" cy="546100"/>
            <a:chOff x="0" y="0"/>
            <a:chExt cx="5760" cy="344"/>
          </a:xfrm>
        </p:grpSpPr>
        <p:sp>
          <p:nvSpPr>
            <p:cNvPr id="829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cs typeface="+mn-cs"/>
              </a:endParaRPr>
            </a:p>
          </p:txBody>
        </p:sp>
        <p:sp>
          <p:nvSpPr>
            <p:cNvPr id="829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cs typeface="+mn-cs"/>
              </a:endParaRPr>
            </a:p>
          </p:txBody>
        </p:sp>
        <p:sp>
          <p:nvSpPr>
            <p:cNvPr id="829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829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829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829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90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829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cs typeface="+mn-cs"/>
              </a:endParaRPr>
            </a:p>
          </p:txBody>
        </p:sp>
        <p:sp>
          <p:nvSpPr>
            <p:cNvPr id="829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829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90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457200"/>
            <a:ext cx="8915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812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9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6" r:id="rId1"/>
    <p:sldLayoutId id="2147484436" r:id="rId2"/>
    <p:sldLayoutId id="2147484437" r:id="rId3"/>
    <p:sldLayoutId id="2147484438" r:id="rId4"/>
    <p:sldLayoutId id="2147484439" r:id="rId5"/>
    <p:sldLayoutId id="2147484440" r:id="rId6"/>
    <p:sldLayoutId id="2147484441" r:id="rId7"/>
    <p:sldLayoutId id="2147484442" r:id="rId8"/>
    <p:sldLayoutId id="2147484443" r:id="rId9"/>
    <p:sldLayoutId id="2147484444" r:id="rId10"/>
    <p:sldLayoutId id="2147484445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5925" y="549275"/>
            <a:ext cx="9074150" cy="41052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 некоторых новшествах организации межбюджетных отношений в Самарской области в 2020 году</a:t>
            </a:r>
            <a:endParaRPr lang="ru-RU" sz="3600" i="1" dirty="0" smtClean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3075" name="Группа 9"/>
          <p:cNvGrpSpPr>
            <a:grpSpLocks/>
          </p:cNvGrpSpPr>
          <p:nvPr/>
        </p:nvGrpSpPr>
        <p:grpSpPr bwMode="auto">
          <a:xfrm>
            <a:off x="776288" y="44450"/>
            <a:ext cx="9459912" cy="466725"/>
            <a:chOff x="776288" y="44450"/>
            <a:chExt cx="9459912" cy="466725"/>
          </a:xfrm>
        </p:grpSpPr>
        <p:pic>
          <p:nvPicPr>
            <p:cNvPr id="3077" name="Picture 4" descr="Koze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1356500" y="105407"/>
              <a:ext cx="8879700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04850" y="4724400"/>
            <a:ext cx="8496300" cy="16938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600" b="1" i="1" kern="0" dirty="0" smtClean="0">
                <a:ln w="12700">
                  <a:noFill/>
                  <a:prstDash val="solid"/>
                </a:ln>
                <a:solidFill>
                  <a:srgbClr val="006699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Докладчик</a:t>
            </a:r>
            <a:r>
              <a:rPr lang="en-US" sz="2600" b="1" i="1" kern="0" dirty="0" smtClean="0">
                <a:ln w="12700">
                  <a:noFill/>
                  <a:prstDash val="solid"/>
                </a:ln>
                <a:solidFill>
                  <a:srgbClr val="006699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–</a:t>
            </a:r>
            <a:r>
              <a:rPr lang="ru-RU" sz="2600" b="1" i="1" kern="0" dirty="0" smtClean="0">
                <a:ln w="12700">
                  <a:noFill/>
                  <a:prstDash val="solid"/>
                </a:ln>
                <a:solidFill>
                  <a:srgbClr val="006699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600" b="1" i="1" kern="0" dirty="0">
                <a:ln w="12700">
                  <a:noFill/>
                  <a:prstDash val="solid"/>
                </a:ln>
                <a:solidFill>
                  <a:srgbClr val="006699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Александров Алексей Викторович, руководитель управления региональных межбюджетных отношений</a:t>
            </a:r>
            <a:r>
              <a:rPr lang="en-US" sz="2600" b="1" i="1" kern="0" dirty="0">
                <a:ln w="12700">
                  <a:noFill/>
                  <a:prstDash val="solid"/>
                </a:ln>
                <a:solidFill>
                  <a:srgbClr val="006699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600" b="1" i="1" kern="0" dirty="0">
                <a:ln w="12700">
                  <a:noFill/>
                  <a:prstDash val="solid"/>
                </a:ln>
                <a:solidFill>
                  <a:srgbClr val="006699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министерства управления финансами Самарской области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7473950" y="6237288"/>
            <a:ext cx="2311400" cy="457200"/>
          </a:xfrm>
        </p:spPr>
        <p:txBody>
          <a:bodyPr/>
          <a:lstStyle/>
          <a:p>
            <a:pPr>
              <a:defRPr/>
            </a:pPr>
            <a:fld id="{AB83DF3E-5B66-454C-BE9B-6F8E764F8B3C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grpSp>
        <p:nvGrpSpPr>
          <p:cNvPr id="3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6169" name="Picture 4" descr="Koze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70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cxnSp>
        <p:nvCxnSpPr>
          <p:cNvPr id="38" name="Прямая соединительная линия 37"/>
          <p:cNvCxnSpPr/>
          <p:nvPr/>
        </p:nvCxnSpPr>
        <p:spPr>
          <a:xfrm>
            <a:off x="4377308" y="28624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377308" y="236024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560512" y="2636912"/>
            <a:ext cx="1440160" cy="1008112"/>
          </a:xfrm>
          <a:prstGeom prst="roundRect">
            <a:avLst/>
          </a:prstGeom>
          <a:solidFill>
            <a:srgbClr val="FF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Поселения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(ВГР)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152" name="TextBox 13"/>
          <p:cNvSpPr txBox="1">
            <a:spLocks noChangeArrowheads="1"/>
          </p:cNvSpPr>
          <p:nvPr/>
        </p:nvSpPr>
        <p:spPr bwMode="auto">
          <a:xfrm>
            <a:off x="704528" y="1844824"/>
            <a:ext cx="230425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+mn-lt"/>
              </a:rPr>
              <a:t>заключение</a:t>
            </a:r>
            <a:r>
              <a:rPr lang="en-US" sz="1400" dirty="0" smtClean="0">
                <a:latin typeface="+mn-lt"/>
              </a:rPr>
              <a:t> </a:t>
            </a:r>
            <a:r>
              <a:rPr lang="ru-RU" sz="1400" dirty="0" smtClean="0">
                <a:latin typeface="+mn-lt"/>
              </a:rPr>
              <a:t>соглашений </a:t>
            </a:r>
          </a:p>
          <a:p>
            <a:pPr algn="ctr">
              <a:defRPr/>
            </a:pPr>
            <a:r>
              <a:rPr lang="ru-RU" sz="1400" dirty="0" smtClean="0">
                <a:latin typeface="+mn-lt"/>
              </a:rPr>
              <a:t>(20 рабочих дней</a:t>
            </a:r>
            <a:r>
              <a:rPr lang="en-US" sz="1400" dirty="0" smtClean="0">
                <a:latin typeface="+mn-lt"/>
              </a:rPr>
              <a:t> –</a:t>
            </a:r>
          </a:p>
          <a:p>
            <a:pPr algn="ctr">
              <a:defRPr/>
            </a:pPr>
            <a:r>
              <a:rPr lang="en-US" sz="1400" b="1" dirty="0" smtClean="0">
                <a:solidFill>
                  <a:srgbClr val="C00000"/>
                </a:solidFill>
                <a:latin typeface="+mn-lt"/>
              </a:rPr>
              <a:t>15.01.2020</a:t>
            </a:r>
            <a:r>
              <a:rPr lang="en-US" sz="1400" dirty="0" smtClean="0">
                <a:latin typeface="+mn-lt"/>
              </a:rPr>
              <a:t>)</a:t>
            </a:r>
            <a:endParaRPr lang="ru-RU" sz="1400" dirty="0">
              <a:latin typeface="+mn-lt"/>
            </a:endParaRPr>
          </a:p>
        </p:txBody>
      </p:sp>
      <p:sp>
        <p:nvSpPr>
          <p:cNvPr id="6161" name="TextBox 42"/>
          <p:cNvSpPr txBox="1">
            <a:spLocks noChangeArrowheads="1"/>
          </p:cNvSpPr>
          <p:nvPr/>
        </p:nvSpPr>
        <p:spPr bwMode="auto">
          <a:xfrm>
            <a:off x="4736976" y="1988840"/>
            <a:ext cx="187220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  <a:defRPr/>
            </a:pPr>
            <a:r>
              <a:rPr lang="ru-RU" sz="1400" dirty="0" smtClean="0">
                <a:latin typeface="+mn-lt"/>
              </a:rPr>
              <a:t>копии соглашений</a:t>
            </a:r>
          </a:p>
          <a:p>
            <a:pPr algn="ctr">
              <a:lnSpc>
                <a:spcPts val="1500"/>
              </a:lnSpc>
              <a:defRPr/>
            </a:pPr>
            <a:r>
              <a:rPr lang="ru-RU" sz="1400" dirty="0" smtClean="0">
                <a:latin typeface="+mn-lt"/>
              </a:rPr>
              <a:t>(5 </a:t>
            </a:r>
            <a:r>
              <a:rPr lang="ru-RU" sz="1400" dirty="0">
                <a:latin typeface="+mn-lt"/>
              </a:rPr>
              <a:t>рабочих </a:t>
            </a:r>
            <a:r>
              <a:rPr lang="ru-RU" sz="1400" dirty="0" smtClean="0">
                <a:latin typeface="+mn-lt"/>
              </a:rPr>
              <a:t>дней)</a:t>
            </a:r>
            <a:endParaRPr lang="ru-RU" sz="1400" dirty="0">
              <a:latin typeface="+mn-lt"/>
            </a:endParaRPr>
          </a:p>
        </p:txBody>
      </p:sp>
      <p:sp>
        <p:nvSpPr>
          <p:cNvPr id="6163" name="TextBox 44"/>
          <p:cNvSpPr txBox="1">
            <a:spLocks noChangeArrowheads="1"/>
          </p:cNvSpPr>
          <p:nvPr/>
        </p:nvSpPr>
        <p:spPr bwMode="auto">
          <a:xfrm>
            <a:off x="920552" y="3933056"/>
            <a:ext cx="26642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+mn-lt"/>
              </a:rPr>
              <a:t>перечисление дотаций</a:t>
            </a:r>
            <a:r>
              <a:rPr lang="en-US" sz="1400" dirty="0" smtClean="0">
                <a:latin typeface="+mn-lt"/>
              </a:rPr>
              <a:t> </a:t>
            </a:r>
            <a:r>
              <a:rPr lang="ru-RU" sz="1400" dirty="0" smtClean="0">
                <a:latin typeface="+mn-lt"/>
              </a:rPr>
              <a:t>в течение 10 </a:t>
            </a:r>
            <a:r>
              <a:rPr lang="ru-RU" sz="1400" dirty="0">
                <a:latin typeface="+mn-lt"/>
              </a:rPr>
              <a:t>рабочих дней</a:t>
            </a:r>
          </a:p>
        </p:txBody>
      </p:sp>
      <p:sp>
        <p:nvSpPr>
          <p:cNvPr id="6164" name="TextBox 45"/>
          <p:cNvSpPr txBox="1">
            <a:spLocks noChangeArrowheads="1"/>
          </p:cNvSpPr>
          <p:nvPr/>
        </p:nvSpPr>
        <p:spPr bwMode="auto">
          <a:xfrm>
            <a:off x="5961112" y="5570656"/>
            <a:ext cx="338437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+mn-lt"/>
              </a:rPr>
              <a:t>неиспользованные остатки субвенции возвращаются в</a:t>
            </a:r>
            <a:r>
              <a:rPr lang="en-US" sz="1400" dirty="0" smtClean="0">
                <a:latin typeface="+mn-lt"/>
              </a:rPr>
              <a:t> </a:t>
            </a:r>
            <a:r>
              <a:rPr lang="ru-RU" sz="1400" dirty="0" smtClean="0">
                <a:latin typeface="+mn-lt"/>
              </a:rPr>
              <a:t>областной бюджет</a:t>
            </a:r>
          </a:p>
          <a:p>
            <a:pPr algn="ctr">
              <a:defRPr/>
            </a:pPr>
            <a:r>
              <a:rPr lang="ru-RU" sz="1400" dirty="0" smtClean="0">
                <a:latin typeface="+mn-lt"/>
              </a:rPr>
              <a:t>в январе следующего года</a:t>
            </a:r>
            <a:endParaRPr lang="ru-RU" sz="1400" dirty="0">
              <a:latin typeface="+mn-lt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2432720" y="2420888"/>
            <a:ext cx="358775" cy="360362"/>
          </a:xfrm>
          <a:prstGeom prst="ellipse">
            <a:avLst/>
          </a:prstGeom>
          <a:solidFill>
            <a:srgbClr val="FFC000"/>
          </a:solidFill>
          <a:ln w="1905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cs typeface="Arial" pitchFamily="34" charset="0"/>
              </a:rPr>
              <a:t>1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448944" y="2060848"/>
            <a:ext cx="360362" cy="360362"/>
          </a:xfrm>
          <a:prstGeom prst="ellipse">
            <a:avLst/>
          </a:prstGeom>
          <a:solidFill>
            <a:srgbClr val="FFC000"/>
          </a:solidFill>
          <a:ln w="1905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cs typeface="Arial" pitchFamily="34" charset="0"/>
              </a:rPr>
              <a:t>2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936776" y="2060848"/>
            <a:ext cx="1296144" cy="1872208"/>
          </a:xfrm>
          <a:prstGeom prst="roundRect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2"/>
                </a:solidFill>
              </a:rPr>
              <a:t>Фин. органы</a:t>
            </a:r>
          </a:p>
          <a:p>
            <a:pPr algn="ctr">
              <a:defRPr/>
            </a:pPr>
            <a:r>
              <a:rPr lang="ru-RU" sz="1400" b="1" dirty="0" err="1" smtClean="0">
                <a:solidFill>
                  <a:schemeClr val="tx2"/>
                </a:solidFill>
              </a:rPr>
              <a:t>муници</a:t>
            </a:r>
            <a:r>
              <a:rPr lang="en-US" sz="1400" b="1" dirty="0" smtClean="0">
                <a:solidFill>
                  <a:schemeClr val="tx2"/>
                </a:solidFill>
              </a:rPr>
              <a:t>-</a:t>
            </a:r>
            <a:r>
              <a:rPr lang="ru-RU" sz="1400" b="1" dirty="0" err="1" smtClean="0">
                <a:solidFill>
                  <a:schemeClr val="tx2"/>
                </a:solidFill>
              </a:rPr>
              <a:t>пальных</a:t>
            </a:r>
            <a:r>
              <a:rPr lang="ru-RU" sz="1400" b="1" dirty="0" smtClean="0">
                <a:solidFill>
                  <a:schemeClr val="tx2"/>
                </a:solidFill>
              </a:rPr>
              <a:t> районов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2"/>
                </a:solidFill>
              </a:rPr>
              <a:t>(ГО с ВГД)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4448944" y="2924944"/>
            <a:ext cx="360363" cy="360362"/>
          </a:xfrm>
          <a:prstGeom prst="ellipse">
            <a:avLst/>
          </a:prstGeom>
          <a:solidFill>
            <a:srgbClr val="FFC000"/>
          </a:solidFill>
          <a:ln w="1905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cs typeface="Arial" pitchFamily="34" charset="0"/>
              </a:rPr>
              <a:t>3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2360712" y="3573016"/>
            <a:ext cx="360362" cy="360363"/>
          </a:xfrm>
          <a:prstGeom prst="ellipse">
            <a:avLst/>
          </a:prstGeom>
          <a:solidFill>
            <a:srgbClr val="FFC000"/>
          </a:solidFill>
          <a:ln w="1905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cs typeface="Arial" pitchFamily="34" charset="0"/>
              </a:rPr>
              <a:t>4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825208" y="1988840"/>
            <a:ext cx="2089150" cy="1944216"/>
          </a:xfrm>
          <a:prstGeom prst="roundRect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/>
                </a:solidFill>
              </a:rPr>
              <a:t>Министерство управления финансами Самарской области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39090" y="2798180"/>
            <a:ext cx="21602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+mn-lt"/>
              </a:rPr>
              <a:t> предоставление</a:t>
            </a:r>
            <a:endParaRPr lang="en-US" sz="1400" dirty="0" smtClean="0">
              <a:latin typeface="+mn-lt"/>
            </a:endParaRPr>
          </a:p>
          <a:p>
            <a:pPr algn="ctr"/>
            <a:r>
              <a:rPr lang="ru-RU" sz="1400" dirty="0" smtClean="0">
                <a:latin typeface="+mn-lt"/>
              </a:rPr>
              <a:t>субвенций</a:t>
            </a:r>
            <a:r>
              <a:rPr lang="en-US" sz="1400" dirty="0" smtClean="0">
                <a:latin typeface="+mn-lt"/>
              </a:rPr>
              <a:t> – </a:t>
            </a:r>
            <a:endParaRPr lang="ru-RU" sz="1400" dirty="0" smtClean="0">
              <a:latin typeface="+mn-lt"/>
            </a:endParaRPr>
          </a:p>
          <a:p>
            <a:pPr algn="ctr"/>
            <a:r>
              <a:rPr lang="ru-RU" sz="1400" dirty="0" smtClean="0">
                <a:latin typeface="+mn-lt"/>
              </a:rPr>
              <a:t>в мае 2020 года (100%)</a:t>
            </a:r>
            <a:endParaRPr lang="ru-RU" sz="1400" dirty="0">
              <a:latin typeface="+mn-lt"/>
            </a:endParaRPr>
          </a:p>
        </p:txBody>
      </p:sp>
      <p:sp>
        <p:nvSpPr>
          <p:cNvPr id="33" name="Двойная стрелка влево/вправо 32"/>
          <p:cNvSpPr/>
          <p:nvPr/>
        </p:nvSpPr>
        <p:spPr>
          <a:xfrm>
            <a:off x="2072680" y="2852936"/>
            <a:ext cx="792088" cy="216024"/>
          </a:xfrm>
          <a:prstGeom prst="leftRightArrow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sz="1600" dirty="0" smtClean="0">
              <a:solidFill>
                <a:schemeClr val="tx2"/>
              </a:solidFill>
            </a:endParaRPr>
          </a:p>
        </p:txBody>
      </p:sp>
      <p:sp>
        <p:nvSpPr>
          <p:cNvPr id="35" name="Стрелка влево 34"/>
          <p:cNvSpPr/>
          <p:nvPr/>
        </p:nvSpPr>
        <p:spPr>
          <a:xfrm>
            <a:off x="4304928" y="3538512"/>
            <a:ext cx="2448272" cy="216024"/>
          </a:xfrm>
          <a:prstGeom prst="leftArrow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sz="1600" dirty="0" smtClean="0">
              <a:solidFill>
                <a:schemeClr val="tx2"/>
              </a:solidFill>
            </a:endParaRPr>
          </a:p>
        </p:txBody>
      </p:sp>
      <p:sp>
        <p:nvSpPr>
          <p:cNvPr id="37" name="Стрелка вправо 36"/>
          <p:cNvSpPr/>
          <p:nvPr/>
        </p:nvSpPr>
        <p:spPr>
          <a:xfrm>
            <a:off x="4304928" y="2492896"/>
            <a:ext cx="2448272" cy="216024"/>
          </a:xfrm>
          <a:prstGeom prst="rightArrow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sz="1600" dirty="0" smtClean="0">
              <a:solidFill>
                <a:schemeClr val="tx2"/>
              </a:solidFill>
            </a:endParaRPr>
          </a:p>
        </p:txBody>
      </p:sp>
      <p:sp>
        <p:nvSpPr>
          <p:cNvPr id="39" name="Стрелка влево 38"/>
          <p:cNvSpPr/>
          <p:nvPr/>
        </p:nvSpPr>
        <p:spPr>
          <a:xfrm>
            <a:off x="2072680" y="3284984"/>
            <a:ext cx="792088" cy="216024"/>
          </a:xfrm>
          <a:prstGeom prst="leftArrow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sz="1600" dirty="0" smtClean="0">
              <a:solidFill>
                <a:schemeClr val="tx2"/>
              </a:solidFill>
            </a:endParaRPr>
          </a:p>
        </p:txBody>
      </p:sp>
      <p:sp>
        <p:nvSpPr>
          <p:cNvPr id="44" name="Выгнутая вниз стрелка 43"/>
          <p:cNvSpPr/>
          <p:nvPr/>
        </p:nvSpPr>
        <p:spPr>
          <a:xfrm rot="20655698">
            <a:off x="3192323" y="4602888"/>
            <a:ext cx="5421375" cy="1018303"/>
          </a:xfrm>
          <a:prstGeom prst="curvedUpArrow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sz="1600" dirty="0" smtClean="0">
              <a:solidFill>
                <a:schemeClr val="tx2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136576" y="4509120"/>
            <a:ext cx="2304256" cy="864096"/>
          </a:xfrm>
          <a:prstGeom prst="rect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400" dirty="0" smtClean="0">
                <a:solidFill>
                  <a:schemeClr val="tx2"/>
                </a:solidFill>
                <a:cs typeface="Times New Roman" pitchFamily="18" charset="0"/>
              </a:rPr>
              <a:t>- 5% объёма дотации за нарушение сроков заключения соглашений</a:t>
            </a:r>
            <a:endParaRPr lang="ru-RU" sz="1600" dirty="0" smtClean="0">
              <a:solidFill>
                <a:schemeClr val="tx2"/>
              </a:solidFill>
            </a:endParaRPr>
          </a:p>
        </p:txBody>
      </p:sp>
      <p:sp>
        <p:nvSpPr>
          <p:cNvPr id="48" name="Развернутая стрелка 47"/>
          <p:cNvSpPr/>
          <p:nvPr/>
        </p:nvSpPr>
        <p:spPr>
          <a:xfrm flipV="1">
            <a:off x="3728864" y="3933056"/>
            <a:ext cx="3816424" cy="720080"/>
          </a:xfrm>
          <a:prstGeom prst="uturnArrow">
            <a:avLst>
              <a:gd name="adj1" fmla="val 16919"/>
              <a:gd name="adj2" fmla="val 18436"/>
              <a:gd name="adj3" fmla="val 22312"/>
              <a:gd name="adj4" fmla="val 30572"/>
              <a:gd name="adj5" fmla="val 100000"/>
            </a:avLst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sz="1600" dirty="0" smtClean="0">
              <a:solidFill>
                <a:schemeClr val="tx2"/>
              </a:solidFill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4160912" y="3933056"/>
            <a:ext cx="360362" cy="360363"/>
          </a:xfrm>
          <a:prstGeom prst="ellipse">
            <a:avLst/>
          </a:prstGeom>
          <a:solidFill>
            <a:srgbClr val="FFC000"/>
          </a:solidFill>
          <a:ln w="1905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5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7257256" y="5157192"/>
            <a:ext cx="360362" cy="360363"/>
          </a:xfrm>
          <a:prstGeom prst="ellipse">
            <a:avLst/>
          </a:prstGeom>
          <a:solidFill>
            <a:srgbClr val="FFC000"/>
          </a:solidFill>
          <a:ln w="1905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6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20952" y="3913892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+mn-lt"/>
              </a:rPr>
              <a:t>предоставление отчёта </a:t>
            </a:r>
          </a:p>
          <a:p>
            <a:pPr algn="ctr"/>
            <a:r>
              <a:rPr lang="ru-RU" sz="1400" dirty="0" smtClean="0">
                <a:latin typeface="+mn-lt"/>
              </a:rPr>
              <a:t>в течение 20 рабочих дней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0" y="519113"/>
            <a:ext cx="99060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 Порядок предоставления субвенций из областного бюджета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на дотации на выравнивание бюджетной обеспеченности поселений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(внутригородских районов)</a:t>
            </a:r>
            <a:r>
              <a:rPr lang="en-US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 </a:t>
            </a:r>
            <a:r>
              <a:rPr lang="ru-RU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в 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2020</a:t>
            </a:r>
            <a:r>
              <a:rPr lang="ru-RU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 году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944888" y="4869160"/>
            <a:ext cx="2016224" cy="578882"/>
          </a:xfrm>
          <a:prstGeom prst="roundRect">
            <a:avLst/>
          </a:prstGeom>
          <a:solidFill>
            <a:srgbClr val="FFFFCC"/>
          </a:solidFill>
          <a:ln w="19050">
            <a:solidFill>
              <a:srgbClr val="C00000"/>
            </a:solidFill>
          </a:ln>
        </p:spPr>
        <p:txBody>
          <a:bodyPr wrap="square" lIns="0" rIns="0">
            <a:spAutoFit/>
          </a:bodyPr>
          <a:lstStyle/>
          <a:p>
            <a:pPr algn="ctr"/>
            <a:r>
              <a:rPr lang="ru-RU" sz="1400" dirty="0" smtClean="0">
                <a:latin typeface="+mn-lt"/>
              </a:rPr>
              <a:t>Правовой акт о мерах</a:t>
            </a:r>
            <a:endParaRPr lang="en-US" sz="1400" dirty="0" smtClean="0">
              <a:latin typeface="+mn-lt"/>
            </a:endParaRPr>
          </a:p>
          <a:p>
            <a:pPr algn="ctr"/>
            <a:r>
              <a:rPr lang="ru-RU" sz="1400" dirty="0" smtClean="0">
                <a:latin typeface="+mn-lt"/>
              </a:rPr>
              <a:t>ответственности</a:t>
            </a:r>
            <a:endParaRPr lang="ru-RU" sz="1400" dirty="0">
              <a:latin typeface="+mn-lt"/>
            </a:endParaRPr>
          </a:p>
        </p:txBody>
      </p:sp>
      <p:sp>
        <p:nvSpPr>
          <p:cNvPr id="32" name="Стрелка вниз 31"/>
          <p:cNvSpPr/>
          <p:nvPr/>
        </p:nvSpPr>
        <p:spPr>
          <a:xfrm rot="10800000">
            <a:off x="4414440" y="4301722"/>
            <a:ext cx="288032" cy="495430"/>
          </a:xfrm>
          <a:prstGeom prst="downArrow">
            <a:avLst/>
          </a:prstGeom>
          <a:solidFill>
            <a:srgbClr val="FFCCCC"/>
          </a:solidFill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 rot="5400000">
            <a:off x="3476836" y="4761148"/>
            <a:ext cx="288032" cy="504055"/>
          </a:xfrm>
          <a:prstGeom prst="downArrow">
            <a:avLst/>
          </a:prstGeom>
          <a:solidFill>
            <a:srgbClr val="FFCCCC"/>
          </a:solidFill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7473950" y="6237288"/>
            <a:ext cx="2311400" cy="457200"/>
          </a:xfrm>
        </p:spPr>
        <p:txBody>
          <a:bodyPr/>
          <a:lstStyle/>
          <a:p>
            <a:pPr>
              <a:defRPr/>
            </a:pPr>
            <a:fld id="{AB83DF3E-5B66-454C-BE9B-6F8E764F8B3C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grpSp>
        <p:nvGrpSpPr>
          <p:cNvPr id="3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6169" name="Picture 4" descr="Koze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70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cxnSp>
        <p:nvCxnSpPr>
          <p:cNvPr id="38" name="Прямая соединительная линия 37"/>
          <p:cNvCxnSpPr/>
          <p:nvPr/>
        </p:nvCxnSpPr>
        <p:spPr>
          <a:xfrm>
            <a:off x="4161284" y="317355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161284" y="267133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344488" y="2681631"/>
            <a:ext cx="1296144" cy="1008112"/>
          </a:xfrm>
          <a:prstGeom prst="roundRect">
            <a:avLst/>
          </a:prstGeom>
          <a:solidFill>
            <a:srgbClr val="FF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Поселения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(ВГР)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152" name="TextBox 13"/>
          <p:cNvSpPr txBox="1">
            <a:spLocks noChangeArrowheads="1"/>
          </p:cNvSpPr>
          <p:nvPr/>
        </p:nvSpPr>
        <p:spPr bwMode="auto">
          <a:xfrm>
            <a:off x="344488" y="1889543"/>
            <a:ext cx="23042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+mn-lt"/>
              </a:rPr>
              <a:t>заключение</a:t>
            </a:r>
            <a:r>
              <a:rPr lang="en-US" sz="1400" dirty="0" smtClean="0">
                <a:latin typeface="+mn-lt"/>
              </a:rPr>
              <a:t> </a:t>
            </a:r>
            <a:r>
              <a:rPr lang="ru-RU" sz="1400" dirty="0" smtClean="0">
                <a:latin typeface="+mn-lt"/>
              </a:rPr>
              <a:t>соглашений </a:t>
            </a:r>
          </a:p>
          <a:p>
            <a:pPr algn="ctr">
              <a:defRPr/>
            </a:pPr>
            <a:r>
              <a:rPr lang="ru-RU" sz="1400" dirty="0" smtClean="0">
                <a:latin typeface="+mn-lt"/>
              </a:rPr>
              <a:t>(20 рабочих дней)</a:t>
            </a:r>
            <a:endParaRPr lang="ru-RU" sz="1400" dirty="0">
              <a:latin typeface="+mn-lt"/>
            </a:endParaRPr>
          </a:p>
        </p:txBody>
      </p:sp>
      <p:sp>
        <p:nvSpPr>
          <p:cNvPr id="6161" name="TextBox 42"/>
          <p:cNvSpPr txBox="1">
            <a:spLocks noChangeArrowheads="1"/>
          </p:cNvSpPr>
          <p:nvPr/>
        </p:nvSpPr>
        <p:spPr bwMode="auto">
          <a:xfrm>
            <a:off x="4016896" y="1556792"/>
            <a:ext cx="324036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  <a:defRPr/>
            </a:pPr>
            <a:r>
              <a:rPr lang="ru-RU" sz="1400" dirty="0" smtClean="0">
                <a:latin typeface="+mn-lt"/>
              </a:rPr>
              <a:t>копии соглашений (5 </a:t>
            </a:r>
            <a:r>
              <a:rPr lang="ru-RU" sz="1400" dirty="0">
                <a:latin typeface="+mn-lt"/>
              </a:rPr>
              <a:t>рабочих </a:t>
            </a:r>
            <a:r>
              <a:rPr lang="ru-RU" sz="1400" dirty="0" smtClean="0">
                <a:latin typeface="+mn-lt"/>
              </a:rPr>
              <a:t>дней)</a:t>
            </a:r>
            <a:endParaRPr lang="en-US" sz="1400" dirty="0" smtClean="0">
              <a:latin typeface="+mn-lt"/>
            </a:endParaRPr>
          </a:p>
          <a:p>
            <a:pPr algn="ctr">
              <a:lnSpc>
                <a:spcPts val="1500"/>
              </a:lnSpc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+ сводный отчёт о выполнении обязательств по соглашениям поселениями за 2020 год</a:t>
            </a:r>
          </a:p>
          <a:p>
            <a:pPr algn="ctr">
              <a:lnSpc>
                <a:spcPts val="1500"/>
              </a:lnSpc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+ правовой акт о мерах ответственности за каждое невыполненное обязательство</a:t>
            </a:r>
          </a:p>
          <a:p>
            <a:pPr algn="ctr">
              <a:lnSpc>
                <a:spcPts val="1500"/>
              </a:lnSpc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(5 рабочих дней)</a:t>
            </a:r>
          </a:p>
        </p:txBody>
      </p:sp>
      <p:sp>
        <p:nvSpPr>
          <p:cNvPr id="6163" name="TextBox 44"/>
          <p:cNvSpPr txBox="1">
            <a:spLocks noChangeArrowheads="1"/>
          </p:cNvSpPr>
          <p:nvPr/>
        </p:nvSpPr>
        <p:spPr bwMode="auto">
          <a:xfrm>
            <a:off x="488504" y="4058488"/>
            <a:ext cx="25923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+mn-lt"/>
              </a:rPr>
              <a:t>перечисление</a:t>
            </a:r>
          </a:p>
          <a:p>
            <a:pPr algn="ctr">
              <a:defRPr/>
            </a:pPr>
            <a:r>
              <a:rPr lang="ru-RU" sz="1400" dirty="0" smtClean="0">
                <a:latin typeface="+mn-lt"/>
              </a:rPr>
              <a:t>дотаций</a:t>
            </a:r>
            <a:r>
              <a:rPr lang="en-US" sz="1400" dirty="0" smtClean="0">
                <a:latin typeface="+mn-lt"/>
              </a:rPr>
              <a:t> </a:t>
            </a:r>
            <a:r>
              <a:rPr lang="ru-RU" sz="1400" dirty="0" smtClean="0">
                <a:latin typeface="+mn-lt"/>
              </a:rPr>
              <a:t>в течение</a:t>
            </a:r>
          </a:p>
          <a:p>
            <a:pPr algn="ctr">
              <a:defRPr/>
            </a:pPr>
            <a:r>
              <a:rPr lang="ru-RU" sz="1400" dirty="0" smtClean="0">
                <a:latin typeface="+mn-lt"/>
              </a:rPr>
              <a:t>10 </a:t>
            </a:r>
            <a:r>
              <a:rPr lang="ru-RU" sz="1400" dirty="0">
                <a:latin typeface="+mn-lt"/>
              </a:rPr>
              <a:t>рабочих дней</a:t>
            </a:r>
          </a:p>
        </p:txBody>
      </p:sp>
      <p:sp>
        <p:nvSpPr>
          <p:cNvPr id="6164" name="TextBox 45"/>
          <p:cNvSpPr txBox="1">
            <a:spLocks noChangeArrowheads="1"/>
          </p:cNvSpPr>
          <p:nvPr/>
        </p:nvSpPr>
        <p:spPr bwMode="auto">
          <a:xfrm>
            <a:off x="3043288" y="5390468"/>
            <a:ext cx="338437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+mn-lt"/>
              </a:rPr>
              <a:t>неиспользованные остатки субвенции возвращаются в</a:t>
            </a:r>
            <a:r>
              <a:rPr lang="en-US" sz="1400" dirty="0" smtClean="0">
                <a:latin typeface="+mn-lt"/>
              </a:rPr>
              <a:t> </a:t>
            </a:r>
            <a:r>
              <a:rPr lang="ru-RU" sz="1400" dirty="0" smtClean="0">
                <a:latin typeface="+mn-lt"/>
              </a:rPr>
              <a:t>областной бюджет</a:t>
            </a:r>
          </a:p>
          <a:p>
            <a:pPr algn="ctr">
              <a:defRPr/>
            </a:pPr>
            <a:r>
              <a:rPr lang="ru-RU" sz="1400" dirty="0" smtClean="0">
                <a:latin typeface="+mn-lt"/>
              </a:rPr>
              <a:t>в январе следующего года</a:t>
            </a:r>
            <a:endParaRPr lang="ru-RU" sz="1400" dirty="0">
              <a:latin typeface="+mn-lt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28664" y="2465607"/>
            <a:ext cx="358775" cy="360362"/>
          </a:xfrm>
          <a:prstGeom prst="ellipse">
            <a:avLst/>
          </a:prstGeom>
          <a:solidFill>
            <a:srgbClr val="FFC000"/>
          </a:solidFill>
          <a:ln w="1905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cs typeface="Arial" pitchFamily="34" charset="0"/>
              </a:rPr>
              <a:t>1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016896" y="2276872"/>
            <a:ext cx="360362" cy="360362"/>
          </a:xfrm>
          <a:prstGeom prst="ellipse">
            <a:avLst/>
          </a:prstGeom>
          <a:solidFill>
            <a:srgbClr val="FFC000"/>
          </a:solidFill>
          <a:ln w="1905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cs typeface="Arial" pitchFamily="34" charset="0"/>
              </a:rPr>
              <a:t>2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3944888" y="3500686"/>
            <a:ext cx="360363" cy="360362"/>
          </a:xfrm>
          <a:prstGeom prst="ellipse">
            <a:avLst/>
          </a:prstGeom>
          <a:solidFill>
            <a:srgbClr val="FFC000"/>
          </a:solidFill>
          <a:ln w="1905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cs typeface="Arial" pitchFamily="34" charset="0"/>
              </a:rPr>
              <a:t>3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2000672" y="3645024"/>
            <a:ext cx="360362" cy="360363"/>
          </a:xfrm>
          <a:prstGeom prst="ellipse">
            <a:avLst/>
          </a:prstGeom>
          <a:solidFill>
            <a:srgbClr val="FFC000"/>
          </a:solidFill>
          <a:ln w="1905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cs typeface="Arial" pitchFamily="34" charset="0"/>
              </a:rPr>
              <a:t>4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329264" y="1700808"/>
            <a:ext cx="2089150" cy="2706520"/>
          </a:xfrm>
          <a:prstGeom prst="roundRect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/>
                </a:solidFill>
              </a:rPr>
              <a:t>Министерство управления финансами Самарской области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32920" y="3266400"/>
            <a:ext cx="30963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+mn-lt"/>
              </a:rPr>
              <a:t>предоставление субвенций</a:t>
            </a:r>
          </a:p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после получения сводного отчета, но не позднее 1 декабря (100%)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3" name="Двойная стрелка влево/вправо 32"/>
          <p:cNvSpPr/>
          <p:nvPr/>
        </p:nvSpPr>
        <p:spPr>
          <a:xfrm>
            <a:off x="1712640" y="2897655"/>
            <a:ext cx="792088" cy="216024"/>
          </a:xfrm>
          <a:prstGeom prst="leftRightArrow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sz="1600" dirty="0" smtClean="0">
              <a:solidFill>
                <a:schemeClr val="tx2"/>
              </a:solidFill>
            </a:endParaRPr>
          </a:p>
        </p:txBody>
      </p:sp>
      <p:sp>
        <p:nvSpPr>
          <p:cNvPr id="35" name="Стрелка влево 34"/>
          <p:cNvSpPr/>
          <p:nvPr/>
        </p:nvSpPr>
        <p:spPr>
          <a:xfrm>
            <a:off x="3944888" y="3950308"/>
            <a:ext cx="3312368" cy="216024"/>
          </a:xfrm>
          <a:prstGeom prst="leftArrow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sz="1600" dirty="0" smtClean="0">
              <a:solidFill>
                <a:schemeClr val="tx2"/>
              </a:solidFill>
            </a:endParaRPr>
          </a:p>
        </p:txBody>
      </p:sp>
      <p:sp>
        <p:nvSpPr>
          <p:cNvPr id="37" name="Стрелка вправо 36"/>
          <p:cNvSpPr/>
          <p:nvPr/>
        </p:nvSpPr>
        <p:spPr>
          <a:xfrm>
            <a:off x="3944888" y="3086212"/>
            <a:ext cx="3312368" cy="216024"/>
          </a:xfrm>
          <a:prstGeom prst="rightArrow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sz="1600" dirty="0" smtClean="0">
              <a:solidFill>
                <a:schemeClr val="tx2"/>
              </a:solidFill>
            </a:endParaRPr>
          </a:p>
        </p:txBody>
      </p:sp>
      <p:sp>
        <p:nvSpPr>
          <p:cNvPr id="39" name="Стрелка влево 38"/>
          <p:cNvSpPr/>
          <p:nvPr/>
        </p:nvSpPr>
        <p:spPr>
          <a:xfrm>
            <a:off x="1712640" y="3329703"/>
            <a:ext cx="792088" cy="216024"/>
          </a:xfrm>
          <a:prstGeom prst="leftArrow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sz="1600" dirty="0" smtClean="0">
              <a:solidFill>
                <a:schemeClr val="tx2"/>
              </a:solidFill>
            </a:endParaRPr>
          </a:p>
        </p:txBody>
      </p:sp>
      <p:sp>
        <p:nvSpPr>
          <p:cNvPr id="44" name="Выгнутая вниз стрелка 43"/>
          <p:cNvSpPr/>
          <p:nvPr/>
        </p:nvSpPr>
        <p:spPr>
          <a:xfrm rot="20750696">
            <a:off x="2679805" y="5082679"/>
            <a:ext cx="6024875" cy="1044373"/>
          </a:xfrm>
          <a:prstGeom prst="curvedUpArrow">
            <a:avLst>
              <a:gd name="adj1" fmla="val 22408"/>
              <a:gd name="adj2" fmla="val 41946"/>
              <a:gd name="adj3" fmla="val 23967"/>
            </a:avLst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sz="1600" dirty="0" smtClean="0">
              <a:solidFill>
                <a:schemeClr val="tx2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76536" y="4797152"/>
            <a:ext cx="2304256" cy="1440160"/>
          </a:xfrm>
          <a:prstGeom prst="rect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buFontTx/>
              <a:buChar char="-"/>
            </a:pPr>
            <a:r>
              <a:rPr lang="ru-RU" sz="1400" dirty="0" smtClean="0">
                <a:solidFill>
                  <a:schemeClr val="tx2"/>
                </a:solidFill>
                <a:cs typeface="Times New Roman" pitchFamily="18" charset="0"/>
              </a:rPr>
              <a:t> 5% объёма дотации за нарушение сроков заключения соглашений</a:t>
            </a:r>
          </a:p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- 5%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 каждое невыполненное обязательство</a:t>
            </a:r>
            <a:endParaRPr lang="ru-RU" sz="1400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3656856" y="4509120"/>
            <a:ext cx="360362" cy="360363"/>
          </a:xfrm>
          <a:prstGeom prst="ellipse">
            <a:avLst/>
          </a:prstGeom>
          <a:solidFill>
            <a:srgbClr val="FFC000"/>
          </a:solidFill>
          <a:ln w="1905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5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6393160" y="5399094"/>
            <a:ext cx="360362" cy="360363"/>
          </a:xfrm>
          <a:prstGeom prst="ellipse">
            <a:avLst/>
          </a:prstGeom>
          <a:solidFill>
            <a:srgbClr val="FFC000"/>
          </a:solidFill>
          <a:ln w="1905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6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44888" y="4221088"/>
            <a:ext cx="34563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+mn-lt"/>
              </a:rPr>
              <a:t>предоставление отчёта в течение 20 рабочих дней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+ правовой акт о мерах ответственности за нарушение сроков</a:t>
            </a:r>
            <a:endParaRPr lang="ru-RU" sz="140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0" y="519113"/>
            <a:ext cx="99060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 Порядок предоставления субвенций из областного бюджета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на дотации на выравнивание бюджетной обеспеченности поселений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(внутригородских районов)</a:t>
            </a:r>
            <a:r>
              <a:rPr lang="en-US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 </a:t>
            </a:r>
            <a:r>
              <a:rPr lang="ru-RU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в 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202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1</a:t>
            </a:r>
            <a:r>
              <a:rPr lang="ru-RU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 году</a:t>
            </a:r>
          </a:p>
        </p:txBody>
      </p:sp>
      <p:sp>
        <p:nvSpPr>
          <p:cNvPr id="41" name="Развернутая стрелка 40"/>
          <p:cNvSpPr/>
          <p:nvPr/>
        </p:nvSpPr>
        <p:spPr>
          <a:xfrm flipV="1">
            <a:off x="3440832" y="4417042"/>
            <a:ext cx="4464496" cy="720080"/>
          </a:xfrm>
          <a:prstGeom prst="uturnArrow">
            <a:avLst>
              <a:gd name="adj1" fmla="val 16919"/>
              <a:gd name="adj2" fmla="val 18436"/>
              <a:gd name="adj3" fmla="val 22312"/>
              <a:gd name="adj4" fmla="val 30572"/>
              <a:gd name="adj5" fmla="val 100000"/>
            </a:avLst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sz="1600" dirty="0" smtClean="0">
              <a:solidFill>
                <a:schemeClr val="tx2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76736" y="1700808"/>
            <a:ext cx="1296144" cy="2736304"/>
          </a:xfrm>
          <a:prstGeom prst="roundRect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2"/>
                </a:solidFill>
              </a:rPr>
              <a:t>Фин. органы </a:t>
            </a:r>
            <a:r>
              <a:rPr lang="ru-RU" sz="1400" b="1" dirty="0" err="1" smtClean="0">
                <a:solidFill>
                  <a:schemeClr val="tx2"/>
                </a:solidFill>
              </a:rPr>
              <a:t>муници</a:t>
            </a:r>
            <a:r>
              <a:rPr lang="en-US" sz="1400" b="1" dirty="0" smtClean="0">
                <a:solidFill>
                  <a:schemeClr val="tx2"/>
                </a:solidFill>
              </a:rPr>
              <a:t>-</a:t>
            </a:r>
            <a:r>
              <a:rPr lang="ru-RU" sz="1400" b="1" dirty="0" err="1" smtClean="0">
                <a:solidFill>
                  <a:schemeClr val="tx2"/>
                </a:solidFill>
              </a:rPr>
              <a:t>пальных</a:t>
            </a:r>
            <a:r>
              <a:rPr lang="ru-RU" sz="1400" b="1" dirty="0" smtClean="0">
                <a:solidFill>
                  <a:schemeClr val="tx2"/>
                </a:solidFill>
              </a:rPr>
              <a:t> районов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2"/>
                </a:solidFill>
              </a:rPr>
              <a:t>(ГО с ВГД)</a:t>
            </a:r>
            <a:endParaRPr lang="ru-RU" sz="1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15B72E-8D19-4AD6-8A91-B8DC5A4B2BA1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1452563" y="104775"/>
            <a:ext cx="9636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1500" b="1">
                <a:solidFill>
                  <a:schemeClr val="bg1"/>
                </a:solidFill>
              </a:rPr>
              <a:t>Министерство управления финансами Самарской области</a:t>
            </a:r>
            <a:endParaRPr lang="ru-RU" sz="1100" b="1">
              <a:solidFill>
                <a:srgbClr val="3399FF"/>
              </a:solidFill>
            </a:endParaRPr>
          </a:p>
        </p:txBody>
      </p:sp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12295" name="Picture 4" descr="Koz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6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16496" y="1412776"/>
            <a:ext cx="91313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 anchorCtr="0"/>
          <a:lstStyle/>
          <a:p>
            <a:pPr eaLnBrk="0" hangingPunct="0">
              <a:defRPr/>
            </a:pPr>
            <a:r>
              <a:rPr lang="ru-RU" b="1" kern="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1. Соотношение иных межбюджетных трансфертов (без учёта МБТ на поощрение) и дотаций на выравнивание (ограничение в Законе о бюджетном устройстве)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19113"/>
            <a:ext cx="99060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Анализ проектов местных бюджетов на 2020 год в части </a:t>
            </a:r>
            <a:r>
              <a:rPr lang="ru-RU" sz="24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внутримуниципальных</a:t>
            </a:r>
            <a:r>
              <a:rPr 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 межбюджетных отношений</a:t>
            </a:r>
            <a:endParaRPr lang="ru-RU" sz="2400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8504" y="5067761"/>
            <a:ext cx="892899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sz="1400" u="sng" kern="0" dirty="0" smtClean="0">
                <a:latin typeface="+mn-lt"/>
                <a:cs typeface="Times New Roman" pitchFamily="18" charset="0"/>
              </a:rPr>
              <a:t>Проблема решается:</a:t>
            </a:r>
            <a:endParaRPr lang="ru-RU" sz="1400" kern="0" dirty="0" smtClean="0">
              <a:latin typeface="+mn-lt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ru-RU" sz="1400" kern="0" dirty="0" smtClean="0">
                <a:latin typeface="+mn-lt"/>
                <a:cs typeface="Times New Roman" pitchFamily="18" charset="0"/>
              </a:rPr>
              <a:t> простым увеличением дотаций за счёт иных МБТ (</a:t>
            </a:r>
            <a:r>
              <a:rPr lang="ru-RU" sz="1400" i="1" kern="0" dirty="0" smtClean="0">
                <a:latin typeface="+mn-lt"/>
                <a:cs typeface="Times New Roman" pitchFamily="18" charset="0"/>
              </a:rPr>
              <a:t>Похвистневский, Приволжский, Хворостянский</a:t>
            </a:r>
            <a:r>
              <a:rPr lang="ru-RU" sz="1400" kern="0" dirty="0" smtClean="0">
                <a:latin typeface="+mn-lt"/>
                <a:cs typeface="Times New Roman" pitchFamily="18" charset="0"/>
              </a:rPr>
              <a:t>);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ru-RU" sz="1400" kern="0" dirty="0" smtClean="0">
                <a:latin typeface="+mn-lt"/>
                <a:cs typeface="Times New Roman" pitchFamily="18" charset="0"/>
              </a:rPr>
              <a:t> увеличением дотаций за счёт иных МБТ + увеличением МБТ от поселений в связи с передачей полномочий на решение ВМЗ поселений (</a:t>
            </a:r>
            <a:r>
              <a:rPr lang="ru-RU" sz="1400" i="1" kern="0" dirty="0" smtClean="0">
                <a:latin typeface="+mn-lt"/>
                <a:cs typeface="Times New Roman" pitchFamily="18" charset="0"/>
              </a:rPr>
              <a:t>Алексеевский, Борский, Приволжский</a:t>
            </a:r>
            <a:r>
              <a:rPr lang="ru-RU" sz="1400" kern="0" dirty="0" smtClean="0">
                <a:latin typeface="+mn-lt"/>
                <a:cs typeface="Times New Roman" pitchFamily="18" charset="0"/>
              </a:rPr>
              <a:t>);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ru-RU" sz="1400" kern="0" dirty="0" smtClean="0">
                <a:latin typeface="+mn-lt"/>
                <a:cs typeface="Times New Roman" pitchFamily="18" charset="0"/>
              </a:rPr>
              <a:t> увеличением дотаций и введением субсидий из бюджетов поселений в бюджет МР (</a:t>
            </a:r>
            <a:r>
              <a:rPr lang="ru-RU" sz="1400" i="1" kern="0" dirty="0" smtClean="0">
                <a:latin typeface="+mn-lt"/>
                <a:cs typeface="Times New Roman" pitchFamily="18" charset="0"/>
              </a:rPr>
              <a:t>все МР</a:t>
            </a:r>
            <a:r>
              <a:rPr lang="ru-RU" sz="1400" kern="0" dirty="0" smtClean="0">
                <a:latin typeface="+mn-lt"/>
                <a:cs typeface="Times New Roman" pitchFamily="18" charset="0"/>
              </a:rPr>
              <a:t>).</a:t>
            </a:r>
            <a:endParaRPr lang="en-US" sz="1400" kern="0" dirty="0">
              <a:latin typeface="+mn-l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48544" y="2348880"/>
            <a:ext cx="230425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kern="0" dirty="0" smtClean="0">
                <a:solidFill>
                  <a:srgbClr val="008000"/>
                </a:solidFill>
                <a:latin typeface="+mn-lt"/>
                <a:cs typeface="Times New Roman" pitchFamily="18" charset="0"/>
              </a:rPr>
              <a:t>0%</a:t>
            </a:r>
          </a:p>
          <a:p>
            <a:pPr algn="ctr"/>
            <a:r>
              <a:rPr lang="ru-RU" sz="1400" kern="0" dirty="0" smtClean="0">
                <a:latin typeface="+mn-lt"/>
                <a:cs typeface="Times New Roman" pitchFamily="18" charset="0"/>
              </a:rPr>
              <a:t>(не используют механизм иных МБТ, обходятся дотациями на выравнивание)</a:t>
            </a:r>
            <a:endParaRPr lang="ru-RU" sz="1400" dirty="0"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56856" y="2372687"/>
            <a:ext cx="55446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kern="0" dirty="0" smtClean="0">
                <a:cs typeface="Times New Roman" pitchFamily="18" charset="0"/>
              </a:rPr>
              <a:t>Большеглушицкий, Большечерниговский, Волжский, Елховский, Камышлинский, Клявлинский, Кошкинский, Пестравский, Сызранский, Челно-Вершинский, Шенталинский</a:t>
            </a:r>
            <a:endParaRPr lang="ru-RU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992560" y="3789040"/>
            <a:ext cx="208823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kern="0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80-100%</a:t>
            </a:r>
          </a:p>
          <a:p>
            <a:pPr algn="ctr"/>
            <a:r>
              <a:rPr lang="ru-RU" sz="1400" kern="0" dirty="0" smtClean="0">
                <a:latin typeface="+mn-lt"/>
                <a:cs typeface="Times New Roman" pitchFamily="18" charset="0"/>
              </a:rPr>
              <a:t>(применяют на предельных уровнях)</a:t>
            </a:r>
            <a:endParaRPr lang="ru-RU" sz="1400" dirty="0">
              <a:latin typeface="+mn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656856" y="3789040"/>
            <a:ext cx="54726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kern="0" dirty="0" smtClean="0">
                <a:cs typeface="Times New Roman" pitchFamily="18" charset="0"/>
              </a:rPr>
              <a:t>Самара, Алексеевский, Богатовский, Борский, Красноярский, Нефтегорский, Похвистневский, Приволжский, Хворостянский, Шигонский</a:t>
            </a:r>
            <a:endParaRPr lang="ru-RU" i="1" dirty="0"/>
          </a:p>
        </p:txBody>
      </p:sp>
      <p:sp>
        <p:nvSpPr>
          <p:cNvPr id="18" name="Левая фигурная скобка 17"/>
          <p:cNvSpPr/>
          <p:nvPr/>
        </p:nvSpPr>
        <p:spPr>
          <a:xfrm>
            <a:off x="3368824" y="2492896"/>
            <a:ext cx="288032" cy="1008112"/>
          </a:xfrm>
          <a:prstGeom prst="leftBrace">
            <a:avLst>
              <a:gd name="adj1" fmla="val 35715"/>
              <a:gd name="adj2" fmla="val 50000"/>
            </a:avLst>
          </a:prstGeom>
          <a:ln w="2540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Левая фигурная скобка 18"/>
          <p:cNvSpPr/>
          <p:nvPr/>
        </p:nvSpPr>
        <p:spPr>
          <a:xfrm>
            <a:off x="3440832" y="3898552"/>
            <a:ext cx="216024" cy="720080"/>
          </a:xfrm>
          <a:prstGeom prst="leftBrace">
            <a:avLst>
              <a:gd name="adj1" fmla="val 35715"/>
              <a:gd name="adj2" fmla="val 50000"/>
            </a:avLst>
          </a:prstGeom>
          <a:ln w="2540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2288704" y="4653136"/>
            <a:ext cx="57606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15B72E-8D19-4AD6-8A91-B8DC5A4B2BA1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1452563" y="104775"/>
            <a:ext cx="9636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1500" b="1">
                <a:solidFill>
                  <a:schemeClr val="bg1"/>
                </a:solidFill>
              </a:rPr>
              <a:t>Министерство управления финансами Самарской области</a:t>
            </a:r>
            <a:endParaRPr lang="ru-RU" sz="1100" b="1">
              <a:solidFill>
                <a:srgbClr val="3399FF"/>
              </a:solidFill>
            </a:endParaRPr>
          </a:p>
        </p:txBody>
      </p:sp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12295" name="Picture 4" descr="Koz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6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16496" y="1700808"/>
            <a:ext cx="913130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 anchorCtr="0"/>
          <a:lstStyle/>
          <a:p>
            <a:pPr eaLnBrk="0" hangingPunct="0">
              <a:defRPr/>
            </a:pPr>
            <a:r>
              <a:rPr lang="ru-RU" sz="2000" b="1" i="1" kern="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2. Предусматривают дополнительные дотации на выравнивание всем поселениям:</a:t>
            </a:r>
          </a:p>
          <a:p>
            <a:pPr eaLnBrk="0" hangingPunct="0">
              <a:defRPr/>
            </a:pPr>
            <a:r>
              <a:rPr lang="ru-RU" sz="2000" kern="0" dirty="0" smtClean="0">
                <a:latin typeface="+mn-lt"/>
                <a:cs typeface="Times New Roman" pitchFamily="18" charset="0"/>
              </a:rPr>
              <a:t>Большеглушицкий, Большечерниговский, Борский,</a:t>
            </a:r>
          </a:p>
          <a:p>
            <a:pPr eaLnBrk="0" hangingPunct="0">
              <a:defRPr/>
            </a:pPr>
            <a:r>
              <a:rPr lang="ru-RU" sz="2000" kern="0" dirty="0" smtClean="0">
                <a:latin typeface="+mn-lt"/>
                <a:cs typeface="Times New Roman" pitchFamily="18" charset="0"/>
              </a:rPr>
              <a:t>Исаклинский, Клявлинский, </a:t>
            </a:r>
            <a:r>
              <a:rPr lang="ru-RU" sz="2000" i="1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itchFamily="18" charset="0"/>
              </a:rPr>
              <a:t>Кошкинский</a:t>
            </a:r>
            <a:r>
              <a:rPr lang="ru-RU" sz="2000" kern="0" dirty="0" smtClean="0">
                <a:latin typeface="+mn-lt"/>
                <a:cs typeface="Times New Roman" pitchFamily="18" charset="0"/>
              </a:rPr>
              <a:t>, Красноармейский,</a:t>
            </a:r>
          </a:p>
          <a:p>
            <a:pPr eaLnBrk="0" hangingPunct="0">
              <a:defRPr/>
            </a:pPr>
            <a:r>
              <a:rPr lang="ru-RU" sz="2000" kern="0" dirty="0" smtClean="0">
                <a:latin typeface="+mn-lt"/>
                <a:cs typeface="Times New Roman" pitchFamily="18" charset="0"/>
              </a:rPr>
              <a:t>Сергиевский, Челно-Вершинский.</a:t>
            </a:r>
          </a:p>
          <a:p>
            <a:pPr eaLnBrk="0" hangingPunct="0">
              <a:defRPr/>
            </a:pPr>
            <a:endParaRPr lang="ru-RU" sz="2000" b="1" i="1" kern="0" dirty="0" smtClean="0">
              <a:solidFill>
                <a:schemeClr val="accent1">
                  <a:lumMod val="50000"/>
                </a:schemeClr>
              </a:solidFill>
              <a:latin typeface="+mn-lt"/>
              <a:ea typeface="+mj-ea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2000" b="1" i="1" kern="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3. Предусматривают иные МБТ в целях поощрения муниципальных образований: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ru-RU" sz="2000" kern="0" dirty="0" smtClean="0">
                <a:latin typeface="+mn-lt"/>
                <a:ea typeface="+mj-ea"/>
                <a:cs typeface="Times New Roman" pitchFamily="18" charset="0"/>
              </a:rPr>
              <a:t> Богатовский (9600 тыс.рублей по всем поселениям);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ru-RU" sz="2000" kern="0" dirty="0" smtClean="0">
                <a:latin typeface="+mn-lt"/>
                <a:ea typeface="+mj-ea"/>
                <a:cs typeface="Times New Roman" pitchFamily="18" charset="0"/>
              </a:rPr>
              <a:t> Исаклинский (9606 тыс.рублей по всем поселениям);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ru-RU" sz="2000" kern="0" dirty="0" smtClean="0">
                <a:latin typeface="+mn-lt"/>
                <a:ea typeface="+mj-ea"/>
                <a:cs typeface="Times New Roman" pitchFamily="18" charset="0"/>
              </a:rPr>
              <a:t> Кошкинский (17084 тыс.рублей по всем поселениям);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ru-RU" sz="2000" kern="0" dirty="0" smtClean="0">
                <a:latin typeface="+mn-lt"/>
                <a:ea typeface="+mj-ea"/>
                <a:cs typeface="Times New Roman" pitchFamily="18" charset="0"/>
              </a:rPr>
              <a:t> Челно-Вершинский (7406,5 тыс.рублей по всем поселениям);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ru-RU" sz="2000" kern="0" dirty="0" smtClean="0">
                <a:latin typeface="+mn-lt"/>
                <a:ea typeface="+mj-ea"/>
                <a:cs typeface="Times New Roman" pitchFamily="18" charset="0"/>
              </a:rPr>
              <a:t> Шигонский (5000 тыс.рублей, не распределено по поселениям).</a:t>
            </a:r>
          </a:p>
          <a:p>
            <a:pPr eaLnBrk="0" hangingPunct="0">
              <a:defRPr/>
            </a:pPr>
            <a:endParaRPr lang="ru-RU" sz="2000" kern="0" dirty="0" smtClean="0"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19113"/>
            <a:ext cx="9906000" cy="11387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Анализ проектов местных бюджетов на 2020 год в части </a:t>
            </a:r>
            <a:r>
              <a:rPr lang="ru-RU" sz="24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внутримуниципальных</a:t>
            </a:r>
            <a:r>
              <a:rPr 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 межбюджетных отношений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(продолжение)</a:t>
            </a:r>
            <a:endParaRPr lang="ru-RU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37376" y="4372252"/>
            <a:ext cx="57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8000"/>
                </a:solidFill>
                <a:latin typeface="+mn-lt"/>
              </a:rPr>
              <a:t>+</a:t>
            </a:r>
            <a:endParaRPr lang="ru-RU" sz="60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37376" y="1988840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+mn-lt"/>
              </a:rPr>
              <a:t>_</a:t>
            </a:r>
            <a:endParaRPr lang="ru-RU" sz="54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15B72E-8D19-4AD6-8A91-B8DC5A4B2BA1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1452563" y="104775"/>
            <a:ext cx="9636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1500" b="1">
                <a:solidFill>
                  <a:schemeClr val="bg1"/>
                </a:solidFill>
              </a:rPr>
              <a:t>Министерство управления финансами Самарской области</a:t>
            </a:r>
            <a:endParaRPr lang="ru-RU" sz="1100" b="1">
              <a:solidFill>
                <a:srgbClr val="3399FF"/>
              </a:solidFill>
            </a:endParaRPr>
          </a:p>
        </p:txBody>
      </p:sp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12295" name="Picture 4" descr="Koz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6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16496" y="1700808"/>
            <a:ext cx="9073008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 anchorCtr="0"/>
          <a:lstStyle/>
          <a:p>
            <a:pPr eaLnBrk="0" hangingPunct="0">
              <a:defRPr/>
            </a:pPr>
            <a:r>
              <a:rPr lang="ru-RU" sz="2000" b="1" i="1" kern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4. Предусматривают новый механизм – «горизонтальные субсидии» (ст. 142.3 БК РФ):</a:t>
            </a:r>
          </a:p>
          <a:p>
            <a:pPr eaLnBrk="0" hangingPunct="0">
              <a:defRPr/>
            </a:pPr>
            <a:r>
              <a:rPr lang="ru-RU" sz="2000" kern="0" dirty="0" smtClean="0">
                <a:latin typeface="+mn-lt"/>
                <a:cs typeface="Times New Roman" pitchFamily="18" charset="0"/>
              </a:rPr>
              <a:t>Пока никто. </a:t>
            </a:r>
            <a:r>
              <a:rPr lang="ru-RU" sz="2000" i="1" kern="0" dirty="0" smtClean="0">
                <a:cs typeface="Times New Roman" pitchFamily="18" charset="0"/>
              </a:rPr>
              <a:t>Предполагает использовать Красноярский район.</a:t>
            </a:r>
          </a:p>
          <a:p>
            <a:pPr eaLnBrk="0" hangingPunct="0">
              <a:defRPr/>
            </a:pPr>
            <a:r>
              <a:rPr lang="ru-RU" sz="2000" u="sng" kern="0" dirty="0" smtClean="0">
                <a:latin typeface="Arial Narrow" pitchFamily="34" charset="0"/>
                <a:ea typeface="+mj-ea"/>
                <a:cs typeface="Times New Roman" pitchFamily="18" charset="0"/>
              </a:rPr>
              <a:t>Напоминаем:</a:t>
            </a:r>
            <a:r>
              <a:rPr lang="ru-RU" sz="2000" kern="0" dirty="0" smtClean="0">
                <a:latin typeface="Arial Narrow" pitchFamily="34" charset="0"/>
                <a:ea typeface="+mj-ea"/>
                <a:cs typeface="Times New Roman" pitchFamily="18" charset="0"/>
              </a:rPr>
              <a:t> решением представительного органа должны быть установлены</a:t>
            </a:r>
            <a:endParaRPr lang="en-US" sz="2000" kern="0" dirty="0" smtClean="0">
              <a:latin typeface="Arial Narrow" pitchFamily="34" charset="0"/>
              <a:ea typeface="+mj-ea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2000" kern="0" dirty="0" smtClean="0">
                <a:latin typeface="Arial Narrow" pitchFamily="34" charset="0"/>
                <a:ea typeface="+mj-ea"/>
                <a:cs typeface="Times New Roman" pitchFamily="18" charset="0"/>
              </a:rPr>
              <a:t>случаи и порядки предоставления субсидий, а также порядок заключения соглашений.</a:t>
            </a:r>
          </a:p>
          <a:p>
            <a:pPr eaLnBrk="0" hangingPunct="0">
              <a:defRPr/>
            </a:pPr>
            <a:endParaRPr lang="ru-RU" sz="2000" b="1" i="1" kern="0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2000" b="1" i="1" kern="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5. «Странности» распределения: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ru-RU" sz="2000" kern="0" dirty="0" smtClean="0">
                <a:latin typeface="+mn-lt"/>
                <a:ea typeface="+mj-ea"/>
                <a:cs typeface="Times New Roman" pitchFamily="18" charset="0"/>
              </a:rPr>
              <a:t> </a:t>
            </a:r>
            <a:r>
              <a:rPr lang="ru-RU" sz="2000" kern="0" dirty="0" smtClean="0">
                <a:latin typeface="+mn-lt"/>
                <a:cs typeface="Times New Roman" pitchFamily="18" charset="0"/>
              </a:rPr>
              <a:t>дополнительные дотации на выравнивание получает только 1 поселение (</a:t>
            </a:r>
            <a:r>
              <a:rPr lang="ru-RU" sz="2000" kern="0" dirty="0" smtClean="0">
                <a:latin typeface="+mn-lt"/>
                <a:ea typeface="+mj-ea"/>
                <a:cs typeface="Times New Roman" pitchFamily="18" charset="0"/>
              </a:rPr>
              <a:t>Приволжский)</a:t>
            </a:r>
            <a:r>
              <a:rPr lang="en-US" sz="2000" kern="0" smtClean="0">
                <a:latin typeface="+mn-lt"/>
                <a:ea typeface="+mj-ea"/>
                <a:cs typeface="Times New Roman" pitchFamily="18" charset="0"/>
              </a:rPr>
              <a:t>;</a:t>
            </a:r>
            <a:endParaRPr lang="ru-RU" sz="2000" kern="0" dirty="0" smtClean="0">
              <a:latin typeface="+mn-lt"/>
              <a:ea typeface="+mj-ea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ru-RU" sz="2000" kern="0" dirty="0" smtClean="0">
                <a:latin typeface="+mn-lt"/>
                <a:ea typeface="+mj-ea"/>
                <a:cs typeface="Times New Roman" pitchFamily="18" charset="0"/>
              </a:rPr>
              <a:t> </a:t>
            </a:r>
            <a:r>
              <a:rPr lang="ru-RU" sz="2000" kern="0" dirty="0" smtClean="0">
                <a:latin typeface="+mn-lt"/>
                <a:cs typeface="Times New Roman" pitchFamily="18" charset="0"/>
              </a:rPr>
              <a:t>среди получателей иных МБТ много тех, кто не получает дополнительные дотации на выравнивание (</a:t>
            </a:r>
            <a:r>
              <a:rPr lang="ru-RU" sz="2000" kern="0" dirty="0" smtClean="0">
                <a:latin typeface="+mn-lt"/>
                <a:ea typeface="+mj-ea"/>
                <a:cs typeface="Times New Roman" pitchFamily="18" charset="0"/>
              </a:rPr>
              <a:t>Красноярский, Нефтегорский, Похвистневский, Приволжский, Ставропольский).</a:t>
            </a:r>
          </a:p>
          <a:p>
            <a:pPr eaLnBrk="0" hangingPunct="0">
              <a:defRPr/>
            </a:pPr>
            <a:endParaRPr lang="ru-RU" sz="2000" kern="0" dirty="0" smtClean="0">
              <a:latin typeface="+mn-lt"/>
              <a:ea typeface="+mj-ea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19113"/>
            <a:ext cx="9906000" cy="11387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Анализ проектов местных бюджетов на 2020 год в части </a:t>
            </a:r>
            <a:r>
              <a:rPr lang="ru-RU" sz="24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внутримуниципальных</a:t>
            </a:r>
            <a:r>
              <a:rPr 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 межбюджетных отношений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(продолжение)</a:t>
            </a:r>
            <a:endParaRPr lang="ru-RU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85448" y="2420888"/>
            <a:ext cx="43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00000"/>
                </a:solidFill>
              </a:rPr>
              <a:t>!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Стрелка вниз 63"/>
          <p:cNvSpPr/>
          <p:nvPr/>
        </p:nvSpPr>
        <p:spPr>
          <a:xfrm>
            <a:off x="4474822" y="3106703"/>
            <a:ext cx="360040" cy="1368152"/>
          </a:xfrm>
          <a:prstGeom prst="downArrow">
            <a:avLst/>
          </a:prstGeom>
          <a:solidFill>
            <a:schemeClr val="accent1">
              <a:alpha val="28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единительная линия 51"/>
          <p:cNvCxnSpPr>
            <a:endCxn id="25" idx="0"/>
          </p:cNvCxnSpPr>
          <p:nvPr/>
        </p:nvCxnSpPr>
        <p:spPr>
          <a:xfrm flipH="1">
            <a:off x="2036676" y="1988840"/>
            <a:ext cx="1548172" cy="397783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endCxn id="30" idx="0"/>
          </p:cNvCxnSpPr>
          <p:nvPr/>
        </p:nvCxnSpPr>
        <p:spPr>
          <a:xfrm>
            <a:off x="5745088" y="1988840"/>
            <a:ext cx="2052228" cy="397783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endCxn id="26" idx="0"/>
          </p:cNvCxnSpPr>
          <p:nvPr/>
        </p:nvCxnSpPr>
        <p:spPr>
          <a:xfrm>
            <a:off x="4664968" y="1988840"/>
            <a:ext cx="0" cy="397783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15B72E-8D19-4AD6-8A91-B8DC5A4B2BA1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1452563" y="104775"/>
            <a:ext cx="9636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1500" b="1">
                <a:solidFill>
                  <a:schemeClr val="bg1"/>
                </a:solidFill>
              </a:rPr>
              <a:t>Министерство управления финансами Самарской области</a:t>
            </a:r>
            <a:endParaRPr lang="ru-RU" sz="1100" b="1">
              <a:solidFill>
                <a:srgbClr val="3399FF"/>
              </a:solidFill>
            </a:endParaRPr>
          </a:p>
        </p:txBody>
      </p:sp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12295" name="Picture 4" descr="Koz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6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0" y="519113"/>
            <a:ext cx="99060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Изменения в порядок кредитования местных бюджетов</a:t>
            </a:r>
          </a:p>
          <a:p>
            <a:pPr algn="ctr">
              <a:defRPr/>
            </a:pPr>
            <a:r>
              <a:rPr lang="ru-RU" sz="2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(концепция изменений с 2020 года)</a:t>
            </a:r>
            <a:endParaRPr lang="ru-RU" sz="200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68824" y="148478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8000"/>
                </a:solidFill>
                <a:latin typeface="+mn-lt"/>
              </a:rPr>
              <a:t>Цели кредитов</a:t>
            </a:r>
            <a:endParaRPr lang="ru-RU" sz="2400" b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8504" y="2386623"/>
            <a:ext cx="3096344" cy="783193"/>
          </a:xfrm>
          <a:prstGeom prst="roundRect">
            <a:avLst/>
          </a:prstGeom>
          <a:solidFill>
            <a:srgbClr val="E5F5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+mn-lt"/>
              </a:rPr>
              <a:t>Покрытие временного кассового разрыва</a:t>
            </a:r>
            <a:endParaRPr lang="ru-RU" sz="2000" b="1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28864" y="2386623"/>
            <a:ext cx="1872208" cy="783193"/>
          </a:xfrm>
          <a:prstGeom prst="roundRect">
            <a:avLst/>
          </a:prstGeom>
          <a:solidFill>
            <a:srgbClr val="E5F5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+mn-lt"/>
              </a:rPr>
              <a:t>Покрытие</a:t>
            </a:r>
          </a:p>
          <a:p>
            <a:pPr algn="ctr"/>
            <a:r>
              <a:rPr lang="ru-RU" sz="2000" b="1" dirty="0" smtClean="0">
                <a:latin typeface="+mn-lt"/>
              </a:rPr>
              <a:t>дефицита</a:t>
            </a:r>
            <a:endParaRPr lang="ru-RU" sz="2000" b="1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33120" y="2386623"/>
            <a:ext cx="3528392" cy="783193"/>
          </a:xfrm>
          <a:prstGeom prst="roundRect">
            <a:avLst/>
          </a:prstGeom>
          <a:solidFill>
            <a:srgbClr val="E5F5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+mn-lt"/>
              </a:rPr>
              <a:t>Погашение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+mn-lt"/>
              </a:rPr>
              <a:t>долговых обязательств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53200" y="1743199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 Narrow" pitchFamily="34" charset="0"/>
              </a:rPr>
              <a:t>с </a:t>
            </a:r>
            <a:r>
              <a:rPr lang="en-US" sz="2400" b="1" dirty="0" smtClean="0">
                <a:solidFill>
                  <a:srgbClr val="C00000"/>
                </a:solidFill>
                <a:latin typeface="Arial Narrow" pitchFamily="34" charset="0"/>
              </a:rPr>
              <a:t>2020</a:t>
            </a:r>
            <a:r>
              <a:rPr lang="ru-RU" sz="2400" b="1" dirty="0" smtClean="0">
                <a:solidFill>
                  <a:srgbClr val="C00000"/>
                </a:solidFill>
                <a:latin typeface="Arial Narrow" pitchFamily="34" charset="0"/>
              </a:rPr>
              <a:t> года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88504" y="3250719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u="sng" dirty="0" smtClean="0">
                <a:latin typeface="Arial Narrow" pitchFamily="34" charset="0"/>
              </a:rPr>
              <a:t>График погашения:</a:t>
            </a:r>
          </a:p>
          <a:p>
            <a:pPr algn="ctr"/>
            <a:r>
              <a:rPr lang="ru-RU" sz="2000" dirty="0" smtClean="0">
                <a:latin typeface="Arial Narrow" pitchFamily="34" charset="0"/>
              </a:rPr>
              <a:t>внутри финансового года</a:t>
            </a:r>
            <a:endParaRPr lang="ru-RU" sz="2000" dirty="0">
              <a:latin typeface="Arial Narrow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56856" y="3250719"/>
            <a:ext cx="2088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u="sng" dirty="0" smtClean="0">
                <a:latin typeface="Arial Narrow" pitchFamily="34" charset="0"/>
              </a:rPr>
              <a:t>График погашения:</a:t>
            </a:r>
          </a:p>
          <a:p>
            <a:pPr algn="ctr"/>
            <a:r>
              <a:rPr lang="ru-RU" sz="2000" dirty="0" smtClean="0">
                <a:latin typeface="Arial Narrow" pitchFamily="34" charset="0"/>
              </a:rPr>
              <a:t>только с начала</a:t>
            </a:r>
          </a:p>
          <a:p>
            <a:pPr algn="ctr"/>
            <a:r>
              <a:rPr lang="ru-RU" sz="2000" dirty="0" smtClean="0">
                <a:latin typeface="Arial Narrow" pitchFamily="34" charset="0"/>
              </a:rPr>
              <a:t>следующего года</a:t>
            </a:r>
            <a:endParaRPr lang="ru-RU" sz="2000" dirty="0">
              <a:latin typeface="Arial Narrow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33120" y="3394735"/>
            <a:ext cx="35283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C00000"/>
                </a:solidFill>
                <a:latin typeface="+mn-lt"/>
              </a:rPr>
              <a:t>В пределах объёма долговых обязательств со сроками погашения:</a:t>
            </a:r>
          </a:p>
          <a:p>
            <a:pPr algn="ctr"/>
            <a:r>
              <a:rPr lang="ru-RU" sz="1600" i="1" dirty="0" smtClean="0">
                <a:latin typeface="+mn-lt"/>
              </a:rPr>
              <a:t>по бюджетным кредитам</a:t>
            </a:r>
            <a:r>
              <a:rPr lang="ru-RU" sz="1600" dirty="0" smtClean="0">
                <a:latin typeface="+mn-lt"/>
              </a:rPr>
              <a:t> – в течение ближайших 6 месяцев;</a:t>
            </a:r>
          </a:p>
          <a:p>
            <a:pPr algn="ctr"/>
            <a:r>
              <a:rPr lang="ru-RU" sz="1600" i="1" dirty="0" smtClean="0">
                <a:solidFill>
                  <a:srgbClr val="C00000"/>
                </a:solidFill>
                <a:latin typeface="+mn-lt"/>
              </a:rPr>
              <a:t>по коммерческим кредитам</a:t>
            </a:r>
            <a:r>
              <a:rPr lang="ru-RU" sz="1600" dirty="0" smtClean="0">
                <a:solidFill>
                  <a:srgbClr val="C00000"/>
                </a:solidFill>
                <a:latin typeface="+mn-lt"/>
              </a:rPr>
              <a:t> – в текущем году после представления заявки</a:t>
            </a:r>
            <a:endParaRPr lang="ru-RU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66710" y="4493438"/>
            <a:ext cx="2376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C00000"/>
                </a:solidFill>
                <a:latin typeface="+mn-lt"/>
              </a:rPr>
              <a:t>Общий размер выдаваемых бюджетных</a:t>
            </a:r>
          </a:p>
          <a:p>
            <a:pPr algn="ctr"/>
            <a:r>
              <a:rPr lang="ru-RU" sz="1600" dirty="0" smtClean="0">
                <a:solidFill>
                  <a:srgbClr val="C00000"/>
                </a:solidFill>
                <a:latin typeface="+mn-lt"/>
              </a:rPr>
              <a:t>кредитов –</a:t>
            </a:r>
          </a:p>
          <a:p>
            <a:pPr algn="ctr"/>
            <a:r>
              <a:rPr lang="ru-RU" sz="1600" dirty="0" smtClean="0">
                <a:solidFill>
                  <a:srgbClr val="C00000"/>
                </a:solidFill>
                <a:latin typeface="+mn-lt"/>
              </a:rPr>
              <a:t>в пределах размера дефицита местного бюджета</a:t>
            </a:r>
            <a:endParaRPr lang="ru-RU" sz="1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41" name="Соединительная линия уступом 40"/>
          <p:cNvCxnSpPr/>
          <p:nvPr/>
        </p:nvCxnSpPr>
        <p:spPr>
          <a:xfrm rot="5400000">
            <a:off x="2360712" y="2852936"/>
            <a:ext cx="4608512" cy="2304256"/>
          </a:xfrm>
          <a:prstGeom prst="bentConnector3">
            <a:avLst>
              <a:gd name="adj1" fmla="val 58423"/>
            </a:avLst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15B72E-8D19-4AD6-8A91-B8DC5A4B2BA1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1452563" y="104775"/>
            <a:ext cx="9636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1500" b="1">
                <a:solidFill>
                  <a:schemeClr val="bg1"/>
                </a:solidFill>
              </a:rPr>
              <a:t>Министерство управления финансами Самарской области</a:t>
            </a:r>
            <a:endParaRPr lang="ru-RU" sz="1100" b="1">
              <a:solidFill>
                <a:srgbClr val="3399FF"/>
              </a:solidFill>
            </a:endParaRPr>
          </a:p>
        </p:txBody>
      </p:sp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12295" name="Picture 4" descr="Koz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6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0" y="519113"/>
            <a:ext cx="99060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Изменения в порядок кредитования местных бюджетов</a:t>
            </a:r>
          </a:p>
          <a:p>
            <a:pPr algn="ctr">
              <a:defRPr/>
            </a:pPr>
            <a:r>
              <a:rPr lang="ru-RU" sz="2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(</a:t>
            </a:r>
            <a:r>
              <a:rPr lang="ru-RU" sz="2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+mj-ea"/>
                <a:cs typeface="+mj-cs"/>
              </a:rPr>
              <a:t>предельные объёмы; предварительный расчёт без Самары, Тольятти, Сызрани</a:t>
            </a:r>
            <a:r>
              <a:rPr lang="ru-RU" sz="2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)</a:t>
            </a:r>
            <a:endParaRPr lang="ru-RU" sz="200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j-ea"/>
              <a:cs typeface="+mj-cs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60512" y="2170173"/>
          <a:ext cx="4176464" cy="4211155"/>
        </p:xfrm>
        <a:graphic>
          <a:graphicData uri="http://schemas.openxmlformats.org/drawingml/2006/table">
            <a:tbl>
              <a:tblPr/>
              <a:tblGrid>
                <a:gridCol w="1296144"/>
                <a:gridCol w="792088"/>
                <a:gridCol w="576064"/>
                <a:gridCol w="648072"/>
                <a:gridCol w="864096"/>
              </a:tblGrid>
              <a:tr h="2281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Наименование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муниципального образования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Дефицит (-) /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/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</a:b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профицит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(+)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Погашение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кредитов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Сумма дефицита и погашения долговых обязательств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63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бюджет-ных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коммер-ческих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Новокуйбышевск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-109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932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110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635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220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567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Чапаевск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-13 398,4</a:t>
                      </a: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13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398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Отрадный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389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18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18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Жигулевск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-36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794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462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44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256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Октябрьск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-4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62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151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66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978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Кинель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 </a:t>
                      </a: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18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18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Похвистнево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-2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383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19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21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383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Алексеевский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-9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9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Безенчукский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-17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19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Богатовский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-5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467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467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Большеглушицкий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-12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405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16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155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656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30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Большечерниговский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545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545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545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Борский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Волжский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Елховский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-4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034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584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9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618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Исаклинский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988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988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Кинельский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-12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12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60512" y="1484784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CC"/>
                </a:solidFill>
                <a:latin typeface="Calibri" pitchFamily="34" charset="0"/>
              </a:rPr>
              <a:t>Расчёт максимального годового объёма кредитования </a:t>
            </a:r>
            <a:r>
              <a:rPr lang="ru-RU" sz="1400" i="1" dirty="0" smtClean="0">
                <a:solidFill>
                  <a:srgbClr val="0033CC"/>
                </a:solidFill>
                <a:latin typeface="Calibri" pitchFamily="34" charset="0"/>
              </a:rPr>
              <a:t>(без учёта кредитов на покрытие кассового разрыва)</a:t>
            </a:r>
            <a:r>
              <a:rPr lang="ru-RU" sz="1400" dirty="0" smtClean="0">
                <a:solidFill>
                  <a:srgbClr val="0033CC"/>
                </a:solidFill>
                <a:latin typeface="Calibri" pitchFamily="34" charset="0"/>
              </a:rPr>
              <a:t> </a:t>
            </a:r>
            <a:r>
              <a:rPr lang="ru-RU" sz="1400" b="1" dirty="0" smtClean="0">
                <a:solidFill>
                  <a:srgbClr val="0033CC"/>
                </a:solidFill>
                <a:latin typeface="Calibri" pitchFamily="34" charset="0"/>
              </a:rPr>
              <a:t>исходя из параметров проектов местных бюджетов на 2020 год</a:t>
            </a:r>
            <a:endParaRPr lang="ru-RU" sz="1400" b="1" dirty="0">
              <a:solidFill>
                <a:srgbClr val="0033CC"/>
              </a:solidFill>
              <a:latin typeface="Calibri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953000" y="2170173"/>
          <a:ext cx="4104456" cy="4211155"/>
        </p:xfrm>
        <a:graphic>
          <a:graphicData uri="http://schemas.openxmlformats.org/drawingml/2006/table">
            <a:tbl>
              <a:tblPr/>
              <a:tblGrid>
                <a:gridCol w="1152128"/>
                <a:gridCol w="792088"/>
                <a:gridCol w="648072"/>
                <a:gridCol w="648072"/>
                <a:gridCol w="864096"/>
              </a:tblGrid>
              <a:tr h="1591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Наименование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муниципального образования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Дефицит (-) /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/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</a:b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профицит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(+)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Погашение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кредитов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Сумма дефицита и погашения долговых обязательств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4516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бюджет-ных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коммер-ческих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Кинель-Черкасский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883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883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Клявлинский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24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679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679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Кошкинский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Красноармейский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982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15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155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15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155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Красноярский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-27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466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27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466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Камышлинский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-2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859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484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Нефтегорский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-17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931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13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31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131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Пестравский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-10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Похвистневский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Приволжский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20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903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20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903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Сергиевский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-33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166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40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81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626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Ставропольский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-37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337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920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50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91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257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Сызранский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-12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148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12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148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Хворостянский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-8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935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11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665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23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Челно-Вершинский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-4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799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799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Шенталинский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-5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390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970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360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Шигонский</a:t>
                      </a: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-5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9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258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54000" marR="36000" marT="10800" marB="18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Облако 14"/>
          <p:cNvSpPr/>
          <p:nvPr/>
        </p:nvSpPr>
        <p:spPr>
          <a:xfrm>
            <a:off x="7905328" y="1340768"/>
            <a:ext cx="1584176" cy="792088"/>
          </a:xfrm>
          <a:prstGeom prst="cloud">
            <a:avLst/>
          </a:prstGeom>
          <a:solidFill>
            <a:srgbClr val="CCECFF"/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36000"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 Narrow" pitchFamily="34" charset="0"/>
              </a:rPr>
              <a:t>п. 11 ст. 103 БК РФ</a:t>
            </a:r>
            <a:endParaRPr lang="ru-RU" sz="16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3818124" y="1971588"/>
            <a:ext cx="216024" cy="36004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545288" y="1916832"/>
            <a:ext cx="792088" cy="36004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15B72E-8D19-4AD6-8A91-B8DC5A4B2BA1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1452563" y="104775"/>
            <a:ext cx="9636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1500" b="1">
                <a:solidFill>
                  <a:schemeClr val="bg1"/>
                </a:solidFill>
              </a:rPr>
              <a:t>Министерство управления финансами Самарской области</a:t>
            </a:r>
            <a:endParaRPr lang="ru-RU" sz="1100" b="1">
              <a:solidFill>
                <a:srgbClr val="3399FF"/>
              </a:solidFill>
            </a:endParaRPr>
          </a:p>
        </p:txBody>
      </p:sp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12295" name="Picture 4" descr="Koz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6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16496" y="1124744"/>
            <a:ext cx="7776864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 anchorCtr="0"/>
          <a:lstStyle/>
          <a:p>
            <a:pPr eaLnBrk="0" hangingPunct="0">
              <a:spcBef>
                <a:spcPts val="1000"/>
              </a:spcBef>
              <a:defRPr/>
            </a:pPr>
            <a:r>
              <a:rPr lang="ru-RU" sz="2000" b="1" kern="0" dirty="0" smtClean="0">
                <a:latin typeface="+mn-lt"/>
                <a:ea typeface="+mj-ea"/>
                <a:cs typeface="Times New Roman" pitchFamily="18" charset="0"/>
              </a:rPr>
              <a:t>Изменения в НПА:</a:t>
            </a:r>
          </a:p>
          <a:p>
            <a:pPr eaLnBrk="0" hangingPunct="0"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ru-RU" kern="0" dirty="0" smtClean="0">
                <a:latin typeface="+mn-lt"/>
                <a:ea typeface="+mj-ea"/>
                <a:cs typeface="Times New Roman" pitchFamily="18" charset="0"/>
              </a:rPr>
              <a:t> Закон Самарской области от 31.10.2019 № 105-ГД «О внесении изменений в Закон Самарской области «О бюджетном устройстве и бюджетном процессе в Самарской области»</a:t>
            </a:r>
          </a:p>
          <a:p>
            <a:pPr eaLnBrk="0" hangingPunct="0"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ru-RU" kern="0" dirty="0" smtClean="0">
                <a:latin typeface="+mn-lt"/>
                <a:ea typeface="+mj-ea"/>
                <a:cs typeface="Times New Roman" pitchFamily="18" charset="0"/>
              </a:rPr>
              <a:t> постановление ПСО от 25.10.2019 № 751 «О формировании, предоставлении и распределении субсидий из областного бюджета местным бюджетам» (</a:t>
            </a:r>
            <a:r>
              <a:rPr lang="ru-RU" i="1" kern="0" dirty="0" smtClean="0">
                <a:ea typeface="+mj-ea"/>
                <a:cs typeface="Times New Roman" pitchFamily="18" charset="0"/>
              </a:rPr>
              <a:t>новое, взамен постановления ПСО №912</a:t>
            </a:r>
            <a:r>
              <a:rPr lang="ru-RU" kern="0" dirty="0" smtClean="0">
                <a:latin typeface="+mn-lt"/>
                <a:ea typeface="+mj-ea"/>
                <a:cs typeface="Times New Roman" pitchFamily="18" charset="0"/>
              </a:rPr>
              <a:t>)</a:t>
            </a:r>
          </a:p>
          <a:p>
            <a:pPr eaLnBrk="0" hangingPunct="0"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ru-RU" kern="0" dirty="0" smtClean="0">
                <a:latin typeface="+mn-lt"/>
                <a:ea typeface="+mj-ea"/>
                <a:cs typeface="Times New Roman" pitchFamily="18" charset="0"/>
              </a:rPr>
              <a:t> постановление ПСО от 25.10.2019 № 746 «О внесении изменений в отдельные постановления Правительства Самарской области» (</a:t>
            </a:r>
            <a:r>
              <a:rPr lang="ru-RU" i="1" kern="0" dirty="0" smtClean="0">
                <a:ea typeface="+mj-ea"/>
                <a:cs typeface="Times New Roman" pitchFamily="18" charset="0"/>
              </a:rPr>
              <a:t>внесение изменений в методики расчёта нормативов расходов на содержание органов местного самоуправления</a:t>
            </a:r>
            <a:r>
              <a:rPr lang="ru-RU" kern="0" dirty="0" smtClean="0">
                <a:latin typeface="+mn-lt"/>
                <a:ea typeface="+mj-ea"/>
                <a:cs typeface="Times New Roman" pitchFamily="18" charset="0"/>
              </a:rPr>
              <a:t>)</a:t>
            </a:r>
            <a:r>
              <a:rPr lang="en-US" kern="0" dirty="0" smtClean="0">
                <a:latin typeface="+mn-lt"/>
                <a:ea typeface="+mj-ea"/>
                <a:cs typeface="Times New Roman" pitchFamily="18" charset="0"/>
              </a:rPr>
              <a:t> </a:t>
            </a:r>
          </a:p>
          <a:p>
            <a:pPr eaLnBrk="0" hangingPunct="0"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kern="0" dirty="0" smtClean="0">
                <a:latin typeface="+mn-lt"/>
                <a:ea typeface="+mj-ea"/>
                <a:cs typeface="Times New Roman" pitchFamily="18" charset="0"/>
              </a:rPr>
              <a:t> </a:t>
            </a:r>
            <a:r>
              <a:rPr lang="ru-RU" kern="0" dirty="0" smtClean="0">
                <a:latin typeface="+mn-lt"/>
                <a:ea typeface="+mj-ea"/>
                <a:cs typeface="Times New Roman" pitchFamily="18" charset="0"/>
              </a:rPr>
              <a:t>постановление ПСО от 11.12.2019 № 909 «О внесении изменений в постановление Правительства Самарской области от 20.01.2016 № 14 «Об утверждении Порядка предоставления, использования и возврата бюджетных кредитов из областного бюджета местным бюджетам»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19113"/>
            <a:ext cx="9906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НПА, принятые после</a:t>
            </a:r>
            <a:r>
              <a:rPr lang="en-US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 </a:t>
            </a:r>
            <a:r>
              <a:rPr 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семинара-совещания 19.09.2019</a:t>
            </a:r>
            <a:endParaRPr lang="ru-RU" sz="2400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15B72E-8D19-4AD6-8A91-B8DC5A4B2BA1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1452563" y="104775"/>
            <a:ext cx="9636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1500" b="1">
                <a:solidFill>
                  <a:schemeClr val="bg1"/>
                </a:solidFill>
              </a:rPr>
              <a:t>Министерство управления финансами Самарской области</a:t>
            </a:r>
            <a:endParaRPr lang="ru-RU" sz="1100" b="1">
              <a:solidFill>
                <a:srgbClr val="3399FF"/>
              </a:solidFill>
            </a:endParaRPr>
          </a:p>
        </p:txBody>
      </p:sp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12295" name="Picture 4" descr="Koz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6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16496" y="1268760"/>
            <a:ext cx="777686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 anchorCtr="0"/>
          <a:lstStyle/>
          <a:p>
            <a:pPr eaLnBrk="0" hangingPunct="0">
              <a:spcBef>
                <a:spcPts val="1000"/>
              </a:spcBef>
              <a:defRPr/>
            </a:pPr>
            <a:r>
              <a:rPr lang="ru-RU" sz="2000" b="1" kern="0" dirty="0" smtClean="0">
                <a:latin typeface="+mn-lt"/>
                <a:ea typeface="+mj-ea"/>
                <a:cs typeface="Times New Roman" pitchFamily="18" charset="0"/>
              </a:rPr>
              <a:t>Новые НПА:</a:t>
            </a:r>
          </a:p>
          <a:p>
            <a:pPr eaLnBrk="0" hangingPunct="0"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ru-RU" kern="0" dirty="0" smtClean="0">
                <a:latin typeface="+mn-lt"/>
                <a:ea typeface="+mj-ea"/>
                <a:cs typeface="Times New Roman" pitchFamily="18" charset="0"/>
              </a:rPr>
              <a:t> постановление ПСО от 18.11.2019 № 827 «Об утверждении Порядка предоставления субвенций из областного бюджета на выполнение переданных полномочий… по расчёту и предоставлению дотаций на выравнивание бюджетной обеспеченности поселений (ВГР)»</a:t>
            </a:r>
          </a:p>
          <a:p>
            <a:pPr eaLnBrk="0" hangingPunct="0"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ru-RU" kern="0" dirty="0" smtClean="0">
                <a:latin typeface="+mn-lt"/>
                <a:ea typeface="+mj-ea"/>
                <a:cs typeface="Times New Roman" pitchFamily="18" charset="0"/>
              </a:rPr>
              <a:t> постановление ПСО от 25.10.2019 N 749 «О соглашениях о мерах по социально-экономическому развитию и оздоровлению муниципальных финансов муниципальных образований Самарской области»</a:t>
            </a:r>
            <a:endParaRPr lang="en-US" kern="0" dirty="0" smtClean="0">
              <a:latin typeface="+mn-lt"/>
              <a:ea typeface="+mj-ea"/>
              <a:cs typeface="Times New Roman" pitchFamily="18" charset="0"/>
            </a:endParaRPr>
          </a:p>
          <a:p>
            <a:pPr eaLnBrk="0" hangingPunct="0"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ru-RU" kern="0" dirty="0" smtClean="0">
                <a:latin typeface="+mn-lt"/>
                <a:ea typeface="+mj-ea"/>
                <a:cs typeface="Times New Roman" pitchFamily="18" charset="0"/>
              </a:rPr>
              <a:t> приказ МУФ СО от 15.11.2019№01-07/73 «Об утверждении типовых форм соглашений о мерах по социально-экономическому развитию и оздоровлению муниципальных финансов муниципальных образований Самарской области»</a:t>
            </a:r>
          </a:p>
          <a:p>
            <a:pPr eaLnBrk="0" hangingPunct="0"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ru-RU" kern="0" dirty="0" smtClean="0">
                <a:latin typeface="+mn-lt"/>
                <a:ea typeface="+mj-ea"/>
                <a:cs typeface="Times New Roman" pitchFamily="18" charset="0"/>
              </a:rPr>
              <a:t> приказ МУФ СО от 19.11.2019 №01-07/74 «Об утверждении типовой формы соглашения о предоставлении субсидии из областного бюджета местным бюджетам в Самарской области»</a:t>
            </a:r>
          </a:p>
          <a:p>
            <a:pPr eaLnBrk="0" hangingPunct="0">
              <a:spcBef>
                <a:spcPts val="1000"/>
              </a:spcBef>
              <a:buFont typeface="Arial" pitchFamily="34" charset="0"/>
              <a:buChar char="•"/>
              <a:defRPr/>
            </a:pPr>
            <a:endParaRPr lang="en-US" sz="2800" kern="0" dirty="0">
              <a:latin typeface="+mn-lt"/>
              <a:ea typeface="+mj-ea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19113"/>
            <a:ext cx="990600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НПА, принятые после</a:t>
            </a:r>
            <a:r>
              <a:rPr lang="en-US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 </a:t>
            </a:r>
            <a:r>
              <a:rPr 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семинара-совещания 19.09.2019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(продолжение)</a:t>
            </a:r>
            <a:endParaRPr lang="ru-RU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193360" y="1988840"/>
            <a:ext cx="1440160" cy="648072"/>
          </a:xfrm>
          <a:prstGeom prst="roundRect">
            <a:avLst/>
          </a:prstGeom>
          <a:solidFill>
            <a:srgbClr val="CCECFF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Слайды 10, 11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193360" y="4077072"/>
            <a:ext cx="1440160" cy="648072"/>
          </a:xfrm>
          <a:prstGeom prst="roundRect">
            <a:avLst/>
          </a:prstGeom>
          <a:solidFill>
            <a:srgbClr val="CCECFF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Слайд 9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15B72E-8D19-4AD6-8A91-B8DC5A4B2BA1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1452563" y="104775"/>
            <a:ext cx="9636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1500" b="1">
                <a:solidFill>
                  <a:schemeClr val="bg1"/>
                </a:solidFill>
              </a:rPr>
              <a:t>Министерство управления финансами Самарской области</a:t>
            </a:r>
            <a:endParaRPr lang="ru-RU" sz="1100" b="1">
              <a:solidFill>
                <a:srgbClr val="3399FF"/>
              </a:solidFill>
            </a:endParaRPr>
          </a:p>
        </p:txBody>
      </p:sp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12295" name="Picture 4" descr="Koz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6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344488" y="1052736"/>
            <a:ext cx="90010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 anchorCtr="0"/>
          <a:lstStyle/>
          <a:p>
            <a:pPr eaLnBrk="0" hangingPunct="0">
              <a:spcBef>
                <a:spcPts val="600"/>
              </a:spcBef>
              <a:defRPr/>
            </a:pPr>
            <a:r>
              <a:rPr lang="ru-RU" b="1" kern="0" dirty="0" smtClean="0">
                <a:latin typeface="+mj-lt"/>
                <a:cs typeface="Times New Roman" pitchFamily="18" charset="0"/>
              </a:rPr>
              <a:t>Изменения в НПА:</a:t>
            </a:r>
          </a:p>
          <a:p>
            <a:pPr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kern="0" dirty="0" smtClean="0">
                <a:solidFill>
                  <a:srgbClr val="C00000"/>
                </a:solidFill>
                <a:latin typeface="+mn-lt"/>
                <a:ea typeface="+mj-ea"/>
                <a:cs typeface="Times New Roman" pitchFamily="18" charset="0"/>
              </a:rPr>
              <a:t> постановление ПСО от 20.01.2016 № 14 </a:t>
            </a:r>
            <a:r>
              <a:rPr lang="ru-RU" kern="0" dirty="0" smtClean="0">
                <a:latin typeface="+mn-lt"/>
                <a:ea typeface="+mj-ea"/>
                <a:cs typeface="Times New Roman" pitchFamily="18" charset="0"/>
              </a:rPr>
              <a:t>– изменения в порядок</a:t>
            </a:r>
            <a:br>
              <a:rPr lang="ru-RU" kern="0" dirty="0" smtClean="0">
                <a:latin typeface="+mn-lt"/>
                <a:ea typeface="+mj-ea"/>
                <a:cs typeface="Times New Roman" pitchFamily="18" charset="0"/>
              </a:rPr>
            </a:br>
            <a:r>
              <a:rPr lang="ru-RU" kern="0" dirty="0" smtClean="0">
                <a:latin typeface="+mn-lt"/>
                <a:ea typeface="+mj-ea"/>
                <a:cs typeface="Times New Roman" pitchFamily="18" charset="0"/>
              </a:rPr>
              <a:t>кредитования местных бюджетов;</a:t>
            </a:r>
          </a:p>
          <a:p>
            <a:pPr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kern="0" dirty="0" smtClean="0">
                <a:solidFill>
                  <a:srgbClr val="C00000"/>
                </a:solidFill>
                <a:latin typeface="+mn-lt"/>
                <a:ea typeface="+mj-ea"/>
                <a:cs typeface="Times New Roman" pitchFamily="18" charset="0"/>
              </a:rPr>
              <a:t> постановление ПСО от 22.02.2013 № 50 </a:t>
            </a:r>
            <a:r>
              <a:rPr lang="ru-RU" kern="0" dirty="0" smtClean="0">
                <a:latin typeface="+mn-lt"/>
                <a:ea typeface="+mj-ea"/>
                <a:cs typeface="Times New Roman" pitchFamily="18" charset="0"/>
              </a:rPr>
              <a:t>– изменения в порядок предоставления дотаций на стимулирование повышение качества управления муниципальными финансами </a:t>
            </a:r>
            <a:r>
              <a:rPr lang="ru-RU" u="sng" kern="0" dirty="0" smtClean="0">
                <a:latin typeface="+mn-lt"/>
                <a:ea typeface="+mj-ea"/>
                <a:cs typeface="Times New Roman" pitchFamily="18" charset="0"/>
              </a:rPr>
              <a:t>либо подготовка новых порядков по иным дотациям</a:t>
            </a:r>
            <a:r>
              <a:rPr lang="ru-RU" kern="0" dirty="0" smtClean="0">
                <a:latin typeface="+mn-lt"/>
                <a:ea typeface="+mj-ea"/>
                <a:cs typeface="Times New Roman" pitchFamily="18" charset="0"/>
              </a:rPr>
              <a:t> </a:t>
            </a:r>
            <a:r>
              <a:rPr lang="ru-RU" kern="0" dirty="0" smtClean="0">
                <a:ea typeface="+mj-ea"/>
                <a:cs typeface="Times New Roman" pitchFamily="18" charset="0"/>
              </a:rPr>
              <a:t>(</a:t>
            </a:r>
            <a:r>
              <a:rPr lang="ru-RU" i="1" kern="0" dirty="0" smtClean="0">
                <a:ea typeface="+mj-ea"/>
                <a:cs typeface="Times New Roman" pitchFamily="18" charset="0"/>
              </a:rPr>
              <a:t>в основном технические правки, связанные с приведением в соответствие с законодательством</a:t>
            </a:r>
            <a:r>
              <a:rPr lang="ru-RU" kern="0" dirty="0" smtClean="0">
                <a:ea typeface="+mj-ea"/>
                <a:cs typeface="Times New Roman" pitchFamily="18" charset="0"/>
              </a:rPr>
              <a:t>)</a:t>
            </a:r>
          </a:p>
          <a:p>
            <a:pPr eaLnBrk="0" hangingPunct="0">
              <a:defRPr/>
            </a:pPr>
            <a:endParaRPr lang="ru-RU" kern="0" dirty="0" smtClean="0">
              <a:solidFill>
                <a:srgbClr val="C00000"/>
              </a:solidFill>
              <a:latin typeface="+mn-lt"/>
              <a:ea typeface="+mj-ea"/>
              <a:cs typeface="Times New Roman" pitchFamily="18" charset="0"/>
            </a:endParaRPr>
          </a:p>
          <a:p>
            <a:pPr eaLnBrk="0" hangingPunct="0">
              <a:spcBef>
                <a:spcPts val="600"/>
              </a:spcBef>
              <a:defRPr/>
            </a:pPr>
            <a:r>
              <a:rPr lang="ru-RU" b="1" kern="0" dirty="0" smtClean="0">
                <a:latin typeface="+mj-lt"/>
                <a:cs typeface="Narkisim" pitchFamily="34" charset="-79"/>
              </a:rPr>
              <a:t>Новые НПА:</a:t>
            </a:r>
          </a:p>
          <a:p>
            <a:pPr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kern="0" dirty="0" smtClean="0">
                <a:solidFill>
                  <a:srgbClr val="C00000"/>
                </a:solidFill>
                <a:latin typeface="+mn-lt"/>
                <a:ea typeface="+mj-ea"/>
                <a:cs typeface="Times New Roman" pitchFamily="18" charset="0"/>
              </a:rPr>
              <a:t> Порядок предоставления дотаций на поддержку мер по обеспечению сбалансированности местных бюджетов </a:t>
            </a:r>
            <a:r>
              <a:rPr lang="ru-RU" kern="0" dirty="0" smtClean="0">
                <a:cs typeface="Times New Roman" pitchFamily="18" charset="0"/>
              </a:rPr>
              <a:t>(</a:t>
            </a:r>
            <a:r>
              <a:rPr lang="ru-RU" i="1" kern="0" dirty="0" smtClean="0">
                <a:cs typeface="Times New Roman" pitchFamily="18" charset="0"/>
              </a:rPr>
              <a:t>стимулирующие дотации</a:t>
            </a:r>
            <a:r>
              <a:rPr lang="ru-RU" kern="0" dirty="0" smtClean="0">
                <a:cs typeface="Times New Roman" pitchFamily="18" charset="0"/>
              </a:rPr>
              <a:t>)</a:t>
            </a:r>
          </a:p>
          <a:p>
            <a:pPr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kern="0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 Порядок оценки долговой устойчивости муниципального образования в Самарской области </a:t>
            </a:r>
            <a:r>
              <a:rPr lang="ru-RU" kern="0" dirty="0" smtClean="0">
                <a:cs typeface="Times New Roman" pitchFamily="18" charset="0"/>
              </a:rPr>
              <a:t>(</a:t>
            </a:r>
            <a:r>
              <a:rPr lang="ru-RU" i="1" kern="0" dirty="0" smtClean="0">
                <a:cs typeface="Times New Roman" pitchFamily="18" charset="0"/>
              </a:rPr>
              <a:t>будет применяться со второй половины 2020 года</a:t>
            </a:r>
            <a:r>
              <a:rPr lang="ru-RU" kern="0" dirty="0" smtClean="0">
                <a:cs typeface="Times New Roman" pitchFamily="18" charset="0"/>
              </a:rPr>
              <a:t>)</a:t>
            </a:r>
            <a:endParaRPr lang="ru-RU" kern="0" dirty="0" smtClean="0">
              <a:solidFill>
                <a:srgbClr val="C00000"/>
              </a:solidFill>
              <a:latin typeface="+mn-lt"/>
              <a:cs typeface="Times New Roman" pitchFamily="18" charset="0"/>
            </a:endParaRPr>
          </a:p>
          <a:p>
            <a:pPr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kern="0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 Порядок согласования</a:t>
            </a:r>
            <a:r>
              <a:rPr lang="en-US" kern="0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kern="0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МУФ СО программ муниципальных внутренних и внешних заимствований, муниципальных гарантий на очередной финансовый год и плановый период (очередной финансовый год), а также изменений в указанные программы </a:t>
            </a:r>
            <a:r>
              <a:rPr lang="ru-RU" kern="0" dirty="0" smtClean="0">
                <a:cs typeface="Times New Roman" pitchFamily="18" charset="0"/>
              </a:rPr>
              <a:t>(</a:t>
            </a:r>
            <a:r>
              <a:rPr lang="ru-RU" i="1" kern="0" dirty="0" smtClean="0">
                <a:cs typeface="Times New Roman" pitchFamily="18" charset="0"/>
              </a:rPr>
              <a:t>будет применяться с 2021 года</a:t>
            </a:r>
            <a:r>
              <a:rPr lang="ru-RU" kern="0" dirty="0" smtClean="0">
                <a:cs typeface="Times New Roman" pitchFamily="18" charset="0"/>
              </a:rPr>
              <a:t>)</a:t>
            </a:r>
            <a:endParaRPr lang="ru-RU" kern="0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19113"/>
            <a:ext cx="9906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НПА, которые находятся в статусе разработки или проектов</a:t>
            </a:r>
            <a:endParaRPr lang="ru-RU" sz="2400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89304" y="1412776"/>
            <a:ext cx="1656184" cy="504056"/>
          </a:xfrm>
          <a:prstGeom prst="roundRect">
            <a:avLst/>
          </a:prstGeom>
          <a:solidFill>
            <a:srgbClr val="CCECFF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Слайды 15, 16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121352" y="3933056"/>
            <a:ext cx="1296144" cy="504056"/>
          </a:xfrm>
          <a:prstGeom prst="roundRect">
            <a:avLst/>
          </a:prstGeom>
          <a:solidFill>
            <a:srgbClr val="CCFFCC"/>
          </a:solidFill>
          <a:ln w="158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b="1" dirty="0" smtClean="0">
                <a:solidFill>
                  <a:srgbClr val="006600"/>
                </a:solidFill>
                <a:latin typeface="Arial Narrow" pitchFamily="34" charset="0"/>
              </a:rPr>
              <a:t>До конца года!</a:t>
            </a:r>
            <a:endParaRPr lang="ru-RU" sz="1400" b="1" dirty="0">
              <a:solidFill>
                <a:srgbClr val="0066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15B72E-8D19-4AD6-8A91-B8DC5A4B2BA1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1452563" y="104775"/>
            <a:ext cx="9636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1500" b="1">
                <a:solidFill>
                  <a:schemeClr val="bg1"/>
                </a:solidFill>
              </a:rPr>
              <a:t>Министерство управления финансами Самарской области</a:t>
            </a:r>
            <a:endParaRPr lang="ru-RU" sz="1100" b="1">
              <a:solidFill>
                <a:srgbClr val="3399FF"/>
              </a:solidFill>
            </a:endParaRPr>
          </a:p>
        </p:txBody>
      </p:sp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12295" name="Picture 4" descr="Koz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6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16496" y="1772816"/>
            <a:ext cx="913130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 anchorCtr="0"/>
          <a:lstStyle/>
          <a:p>
            <a:pPr eaLnBrk="0" hangingPunct="0">
              <a:defRPr/>
            </a:pPr>
            <a:r>
              <a:rPr lang="ru-RU" sz="2000" kern="0" dirty="0" smtClean="0">
                <a:solidFill>
                  <a:srgbClr val="C00000"/>
                </a:solidFill>
                <a:latin typeface="+mj-lt"/>
                <a:ea typeface="+mj-ea"/>
                <a:cs typeface="Times New Roman" pitchFamily="18" charset="0"/>
              </a:rPr>
              <a:t>	</a:t>
            </a:r>
            <a:endParaRPr lang="en-US" sz="3200" kern="0" dirty="0">
              <a:solidFill>
                <a:srgbClr val="C00000"/>
              </a:solidFill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19113"/>
            <a:ext cx="9906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Распределение стимулирующих дотаций на 2020 год</a:t>
            </a:r>
            <a:endParaRPr lang="ru-RU" sz="2400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456" y="1700808"/>
            <a:ext cx="4953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I </a:t>
            </a:r>
            <a:r>
              <a:rPr lang="ru-RU" b="1" dirty="0" smtClean="0">
                <a:solidFill>
                  <a:srgbClr val="C00000"/>
                </a:solidFill>
                <a:latin typeface="+mn-lt"/>
              </a:rPr>
              <a:t>этап распределения</a:t>
            </a:r>
          </a:p>
          <a:p>
            <a:pPr algn="ctr" fontAlgn="ctr"/>
            <a:r>
              <a:rPr lang="ru-RU" dirty="0" smtClean="0">
                <a:solidFill>
                  <a:srgbClr val="C00000"/>
                </a:solidFill>
                <a:latin typeface="Arial Narrow" pitchFamily="34" charset="0"/>
              </a:rPr>
              <a:t>(до начала очередного финансового года)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48544" y="2420888"/>
            <a:ext cx="3240360" cy="2026087"/>
          </a:xfrm>
          <a:prstGeom prst="roundRect">
            <a:avLst/>
          </a:prstGeom>
          <a:solidFill>
            <a:srgbClr val="CCFFCC"/>
          </a:solidFill>
          <a:ln w="19050"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 fontAlgn="ctr"/>
            <a:r>
              <a:rPr lang="ru-RU" b="1" u="sng" dirty="0" smtClean="0">
                <a:latin typeface="+mn-lt"/>
              </a:rPr>
              <a:t>Первоначальное распределение</a:t>
            </a:r>
            <a:r>
              <a:rPr lang="ru-RU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</a:p>
          <a:p>
            <a:pPr algn="ctr" fontAlgn="ctr"/>
            <a:r>
              <a:rPr lang="ru-RU" dirty="0" smtClean="0">
                <a:latin typeface="+mn-lt"/>
              </a:rPr>
              <a:t>(недостаток средств + зарплата «указным» категориям)</a:t>
            </a:r>
          </a:p>
          <a:p>
            <a:pPr algn="ctr" fontAlgn="ctr"/>
            <a:endParaRPr lang="ru-RU" sz="500" dirty="0" smtClean="0">
              <a:latin typeface="+mn-lt"/>
            </a:endParaRPr>
          </a:p>
          <a:p>
            <a:pPr algn="ctr" fontAlgn="ctr"/>
            <a:r>
              <a:rPr lang="ru-RU" b="1" dirty="0" smtClean="0">
                <a:latin typeface="+mn-lt"/>
              </a:rPr>
              <a:t>3 205,4 млн.рублей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520952" y="1700808"/>
            <a:ext cx="5241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II </a:t>
            </a:r>
            <a:r>
              <a:rPr lang="ru-RU" b="1" dirty="0" smtClean="0">
                <a:solidFill>
                  <a:srgbClr val="C00000"/>
                </a:solidFill>
                <a:latin typeface="+mn-lt"/>
              </a:rPr>
              <a:t>этап распределения</a:t>
            </a:r>
          </a:p>
          <a:p>
            <a:pPr algn="ctr" fontAlgn="ctr"/>
            <a:r>
              <a:rPr lang="ru-RU" dirty="0" smtClean="0">
                <a:solidFill>
                  <a:srgbClr val="C00000"/>
                </a:solidFill>
                <a:latin typeface="Arial Narrow" pitchFamily="34" charset="0"/>
              </a:rPr>
              <a:t>(после утверждения первоначального распределения)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48544" y="4653137"/>
            <a:ext cx="3240360" cy="1957983"/>
          </a:xfrm>
          <a:prstGeom prst="roundRect">
            <a:avLst/>
          </a:prstGeom>
          <a:solidFill>
            <a:srgbClr val="FFFFCC"/>
          </a:solidFill>
          <a:ln w="19050"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 fontAlgn="ctr"/>
            <a:r>
              <a:rPr lang="ru-RU" sz="2000" b="1" i="1" dirty="0" smtClean="0">
                <a:solidFill>
                  <a:srgbClr val="008000"/>
                </a:solidFill>
                <a:latin typeface="Arial Narrow" pitchFamily="34" charset="0"/>
                <a:cs typeface="Times New Roman" pitchFamily="18" charset="0"/>
              </a:rPr>
              <a:t>Нераспределённый резерв</a:t>
            </a:r>
          </a:p>
          <a:p>
            <a:pPr algn="ctr" fontAlgn="ctr"/>
            <a:endParaRPr lang="ru-RU" sz="500" dirty="0" smtClean="0"/>
          </a:p>
          <a:p>
            <a:pPr algn="ctr" fontAlgn="ctr"/>
            <a:r>
              <a:rPr lang="ru-RU" b="1" dirty="0" smtClean="0">
                <a:latin typeface="+mn-lt"/>
              </a:rPr>
              <a:t>436,7 млн.рублей</a:t>
            </a:r>
          </a:p>
          <a:p>
            <a:pPr algn="ctr" fontAlgn="ctr"/>
            <a:r>
              <a:rPr lang="ru-RU" dirty="0" smtClean="0">
                <a:latin typeface="+mn-lt"/>
              </a:rPr>
              <a:t>(12%)</a:t>
            </a:r>
          </a:p>
          <a:p>
            <a:pPr algn="ctr" fontAlgn="ctr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Первоначальный размер по методике должен быть</a:t>
            </a:r>
          </a:p>
          <a:p>
            <a:pPr algn="ctr" fontAlgn="ctr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не менее 5%</a:t>
            </a:r>
            <a:endParaRPr lang="ru-RU" sz="1600" dirty="0" smtClean="0"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84648" y="1187460"/>
            <a:ext cx="6246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8000"/>
                </a:solidFill>
                <a:latin typeface="+mn-lt"/>
              </a:rPr>
              <a:t>Всего стимулирующих дотаций – 3 642,1 млн.рублей</a:t>
            </a:r>
            <a:endParaRPr lang="ru-RU" b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808984" y="2420888"/>
            <a:ext cx="4680520" cy="2247424"/>
          </a:xfrm>
          <a:prstGeom prst="roundRect">
            <a:avLst/>
          </a:prstGeom>
          <a:solidFill>
            <a:srgbClr val="CCECFF"/>
          </a:solidFill>
          <a:ln w="19050">
            <a:solidFill>
              <a:srgbClr val="000099"/>
            </a:solidFill>
          </a:ln>
        </p:spPr>
        <p:txBody>
          <a:bodyPr wrap="square">
            <a:spAutoFit/>
          </a:bodyPr>
          <a:lstStyle/>
          <a:p>
            <a:pPr algn="ctr" fontAlgn="ctr"/>
            <a:r>
              <a:rPr lang="ru-RU" b="1" u="sng" dirty="0" smtClean="0">
                <a:latin typeface="+mn-lt"/>
              </a:rPr>
              <a:t>Дополнительное распределение</a:t>
            </a:r>
          </a:p>
          <a:p>
            <a:pPr algn="ctr" fontAlgn="ctr"/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за счёт резерва</a:t>
            </a:r>
            <a:r>
              <a:rPr lang="ru-RU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</a:p>
          <a:p>
            <a:pPr algn="ctr" fontAlgn="ctr"/>
            <a:r>
              <a:rPr lang="ru-RU" dirty="0" smtClean="0">
                <a:latin typeface="+mn-lt"/>
              </a:rPr>
              <a:t>(компенсация падения дотаций на выравнивание и стимулирующих дотаций + доплата по детским садам Тольятти и Кинель)</a:t>
            </a:r>
          </a:p>
          <a:p>
            <a:pPr algn="ctr" fontAlgn="ctr"/>
            <a:r>
              <a:rPr lang="ru-RU" b="1" dirty="0" smtClean="0">
                <a:latin typeface="+mn-lt"/>
              </a:rPr>
              <a:t>+</a:t>
            </a:r>
            <a:r>
              <a:rPr lang="en-US" b="1" dirty="0" smtClean="0">
                <a:latin typeface="+mn-lt"/>
              </a:rPr>
              <a:t>219,2 </a:t>
            </a:r>
            <a:r>
              <a:rPr lang="ru-RU" b="1" dirty="0" smtClean="0">
                <a:latin typeface="+mn-lt"/>
              </a:rPr>
              <a:t>млн.рублей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808984" y="4790107"/>
            <a:ext cx="4608512" cy="1447205"/>
          </a:xfrm>
          <a:prstGeom prst="roundRect">
            <a:avLst/>
          </a:prstGeom>
          <a:solidFill>
            <a:srgbClr val="FFFFCC"/>
          </a:solidFill>
          <a:ln w="19050"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 fontAlgn="ctr"/>
            <a:r>
              <a:rPr lang="ru-RU" sz="2000" b="1" i="1" dirty="0" smtClean="0">
                <a:solidFill>
                  <a:srgbClr val="008000"/>
                </a:solidFill>
                <a:latin typeface="Arial Narrow" pitchFamily="34" charset="0"/>
                <a:cs typeface="Times New Roman" pitchFamily="18" charset="0"/>
              </a:rPr>
              <a:t>Остаток нераспределённого резерва</a:t>
            </a:r>
          </a:p>
          <a:p>
            <a:pPr algn="ctr" font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(для м.о. перевыполняющих показатели)</a:t>
            </a:r>
          </a:p>
          <a:p>
            <a:pPr algn="ctr" fontAlgn="ctr"/>
            <a:endParaRPr lang="ru-RU" sz="500" dirty="0" smtClean="0"/>
          </a:p>
          <a:p>
            <a:pPr algn="ctr" fontAlgn="ctr"/>
            <a:r>
              <a:rPr lang="en-US" b="1" dirty="0" smtClean="0">
                <a:latin typeface="+mn-lt"/>
              </a:rPr>
              <a:t>217,5 </a:t>
            </a:r>
            <a:r>
              <a:rPr lang="ru-RU" b="1" dirty="0" smtClean="0">
                <a:latin typeface="+mn-lt"/>
              </a:rPr>
              <a:t>млн.рублей</a:t>
            </a:r>
          </a:p>
          <a:p>
            <a:pPr algn="ctr" font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(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6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%)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520952" y="1700808"/>
            <a:ext cx="0" cy="4896544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трелка вправо 17"/>
          <p:cNvSpPr/>
          <p:nvPr/>
        </p:nvSpPr>
        <p:spPr>
          <a:xfrm rot="20091934">
            <a:off x="3864178" y="4433934"/>
            <a:ext cx="1435432" cy="288032"/>
          </a:xfrm>
          <a:prstGeom prst="rightArrow">
            <a:avLst>
              <a:gd name="adj1" fmla="val 50000"/>
              <a:gd name="adj2" fmla="val 660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7113240" y="6237312"/>
            <a:ext cx="2311400" cy="457200"/>
          </a:xfrm>
        </p:spPr>
        <p:txBody>
          <a:bodyPr/>
          <a:lstStyle/>
          <a:p>
            <a:pPr>
              <a:defRPr/>
            </a:pPr>
            <a:fld id="{C4A5A225-4FEC-4ECF-84E3-67E277C3F84B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pSp>
        <p:nvGrpSpPr>
          <p:cNvPr id="4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3107" name="Picture 4" descr="Koz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08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76536" y="3491448"/>
          <a:ext cx="8496944" cy="2601848"/>
        </p:xfrm>
        <a:graphic>
          <a:graphicData uri="http://schemas.openxmlformats.org/drawingml/2006/table">
            <a:tbl>
              <a:tblPr/>
              <a:tblGrid>
                <a:gridCol w="1008112"/>
                <a:gridCol w="5760640"/>
                <a:gridCol w="1728192"/>
              </a:tblGrid>
              <a:tr h="144016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642D"/>
                          </a:solidFill>
                          <a:latin typeface="+mn-lt"/>
                        </a:rPr>
                        <a:t>Частичная компенсация в 2020 году</a:t>
                      </a:r>
                      <a:endParaRPr lang="ru-RU" sz="1800" b="1" i="0" u="none" strike="noStrike" dirty="0">
                        <a:solidFill>
                          <a:srgbClr val="00642D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2400" b="1" i="0" u="none" strike="noStrike" dirty="0">
                        <a:solidFill>
                          <a:srgbClr val="00642D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1030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Этап расчета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Порядок расчета компенсации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Общая сумма,</a:t>
                      </a:r>
                      <a:endParaRPr lang="en-US" sz="1400" b="1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тыс. руб.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56240">
                <a:tc>
                  <a:txBody>
                    <a:bodyPr/>
                    <a:lstStyle/>
                    <a:p>
                      <a:pPr marL="72000"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indent="0" algn="l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Компенсация 50% сокращения дотаций на выравнивание бюджетной обеспеченности и стимулирующих дотаций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101 516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79">
                <a:tc>
                  <a:txBody>
                    <a:bodyPr/>
                    <a:lstStyle/>
                    <a:p>
                      <a:pPr marL="72000"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Компенсация 75% потерь по сельскохозяйственной части стимулирующих субсидий, но не более остатка потерь</a:t>
                      </a:r>
                      <a:endParaRPr lang="ru-RU" sz="1600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24 646</a:t>
                      </a:r>
                      <a:endParaRPr lang="ru-RU" sz="16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688">
                <a:tc gridSpan="2">
                  <a:txBody>
                    <a:bodyPr/>
                    <a:lstStyle/>
                    <a:p>
                      <a:pPr marL="72000" algn="l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b="1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126 162</a:t>
                      </a:r>
                    </a:p>
                    <a:p>
                      <a:pPr algn="ctr"/>
                      <a:r>
                        <a:rPr lang="ru-RU" sz="1600" b="0" dirty="0" smtClean="0"/>
                        <a:t>(62% от потерь)</a:t>
                      </a:r>
                      <a:endParaRPr lang="ru-RU" sz="1600" b="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Стрелка вниз 2"/>
          <p:cNvSpPr/>
          <p:nvPr/>
        </p:nvSpPr>
        <p:spPr>
          <a:xfrm>
            <a:off x="4395650" y="2924944"/>
            <a:ext cx="1009650" cy="487363"/>
          </a:xfrm>
          <a:prstGeom prst="downArrow">
            <a:avLst/>
          </a:prstGeom>
          <a:solidFill>
            <a:srgbClr val="CCFFCC"/>
          </a:solidFill>
          <a:ln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0" y="519113"/>
            <a:ext cx="99060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Компенсация выпадающих средств </a:t>
            </a:r>
            <a:br>
              <a:rPr 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</a:br>
            <a:r>
              <a:rPr 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в рамках стимулирующих дотаций на 2020 год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280592" y="1556792"/>
            <a:ext cx="7272808" cy="1440160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000000"/>
                </a:solidFill>
              </a:rPr>
              <a:t>Сокращение дотаций на выравнивание бюджетной обеспеченности и стимулирующих дотаций в 2020 году по сравнению с 2019 годом (у 2 г.о. и 18 м.р.)</a:t>
            </a:r>
          </a:p>
          <a:p>
            <a:pPr lvl="0" algn="ctr" fontAlgn="ctr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 smtClean="0">
              <a:solidFill>
                <a:srgbClr val="000000"/>
              </a:solidFill>
            </a:endParaRPr>
          </a:p>
          <a:p>
            <a:pPr lvl="0"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Потери – </a:t>
            </a:r>
            <a:r>
              <a:rPr lang="ru-RU" b="1" dirty="0" smtClean="0">
                <a:solidFill>
                  <a:srgbClr val="CC0000"/>
                </a:solidFill>
              </a:rPr>
              <a:t>203 031 тыс.рублей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7113240" y="6212160"/>
            <a:ext cx="2311400" cy="457200"/>
          </a:xfrm>
        </p:spPr>
        <p:txBody>
          <a:bodyPr/>
          <a:lstStyle/>
          <a:p>
            <a:pPr>
              <a:defRPr/>
            </a:pPr>
            <a:fld id="{2AE1CECC-3C41-4E23-AF65-3DEDC62D7780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pSp>
        <p:nvGrpSpPr>
          <p:cNvPr id="3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4163" name="Picture 4" descr="Koz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64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6" name="Заголовок 1"/>
          <p:cNvSpPr txBox="1">
            <a:spLocks/>
          </p:cNvSpPr>
          <p:nvPr/>
        </p:nvSpPr>
        <p:spPr>
          <a:xfrm>
            <a:off x="0" y="566738"/>
            <a:ext cx="9906000" cy="7747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000" b="1" kern="0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j-ea"/>
                <a:cs typeface="Times New Roman" pitchFamily="18" charset="0"/>
              </a:rPr>
              <a:t>Значение компенсационной части в составе дотаций на</a:t>
            </a:r>
          </a:p>
          <a:p>
            <a:pPr algn="ctr">
              <a:defRPr/>
            </a:pPr>
            <a:r>
              <a:rPr lang="ru-RU" sz="2000" b="1" kern="0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j-ea"/>
                <a:cs typeface="Times New Roman" pitchFamily="18" charset="0"/>
              </a:rPr>
              <a:t>стимулирование на 2020 год для муниципальных образований</a:t>
            </a:r>
            <a:endParaRPr lang="ru-RU" sz="2000" b="1" kern="0" dirty="0">
              <a:solidFill>
                <a:schemeClr val="bg2">
                  <a:lumMod val="75000"/>
                </a:schemeClr>
              </a:solidFill>
              <a:latin typeface="+mn-lt"/>
              <a:ea typeface="+mj-ea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88504" y="1916832"/>
          <a:ext cx="4320480" cy="4199646"/>
        </p:xfrm>
        <a:graphic>
          <a:graphicData uri="http://schemas.openxmlformats.org/drawingml/2006/table">
            <a:tbl>
              <a:tblPr/>
              <a:tblGrid>
                <a:gridCol w="1656184"/>
                <a:gridCol w="1368152"/>
                <a:gridCol w="792088"/>
                <a:gridCol w="504056"/>
              </a:tblGrid>
              <a:tr h="21602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 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Муниципальное</a:t>
                      </a:r>
                      <a:r>
                        <a:rPr lang="ru-RU" sz="1300" b="1" i="0" u="none" strike="noStrike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образование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Первоначальное распределение</a:t>
                      </a:r>
                      <a:endParaRPr lang="ru-RU" sz="1300" b="1" i="0" u="none" strike="noStrike" kern="1200" baseline="0" dirty="0" smtClean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Компен-сация</a:t>
                      </a:r>
                      <a:endParaRPr lang="ru-RU" sz="1300" b="1" i="0" u="none" strike="noStrike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%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40531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Жигулевск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0" marT="46800" marB="46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104 173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160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Кинель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0" marT="46800" marB="46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121 216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14 929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32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Алексеевский</a:t>
                      </a:r>
                    </a:p>
                  </a:txBody>
                  <a:tcPr marL="54000" marR="0" marT="46800" marB="46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37 106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6 461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Большечерниговский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0" marT="46800" marB="46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50 757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12 944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Борский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0" marT="46800" marB="46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60 405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5 900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Елховский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0" marT="46800" marB="46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25 920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3 275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Исаклинский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0" marT="46800" marB="46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52 764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3 518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Кинельский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0" marT="46800" marB="46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53 677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9 308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Красноармейский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0" marT="46800" marB="46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53 573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8 396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Красноярский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0" marT="46800" marB="46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66 227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13 422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169024" y="1916832"/>
          <a:ext cx="4104456" cy="4199646"/>
        </p:xfrm>
        <a:graphic>
          <a:graphicData uri="http://schemas.openxmlformats.org/drawingml/2006/table">
            <a:tbl>
              <a:tblPr/>
              <a:tblGrid>
                <a:gridCol w="1512168"/>
                <a:gridCol w="1368152"/>
                <a:gridCol w="792088"/>
                <a:gridCol w="432048"/>
              </a:tblGrid>
              <a:tr h="21602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 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Муниципальное</a:t>
                      </a:r>
                      <a:r>
                        <a:rPr lang="ru-RU" sz="1300" b="1" i="0" u="none" strike="noStrike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образование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Первоначальное распределение</a:t>
                      </a:r>
                      <a:endParaRPr lang="ru-RU" sz="1300" b="1" i="0" u="none" strike="noStrike" kern="1200" baseline="0" dirty="0" smtClean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Компен-сация</a:t>
                      </a:r>
                      <a:endParaRPr lang="ru-RU" sz="1300" b="1" i="0" u="none" strike="noStrike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%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4053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Нефтегорский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0" marT="46800" marB="46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54 016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3 809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Пестравский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0" marT="46800" marB="46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33 330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9 182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4263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Похвистневский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0" marT="46800" marB="46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86 963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2 617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Сергиевский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0" marT="46800" marB="46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51 164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6 439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Ставропольский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0" marT="46800" marB="46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73 028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6 145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Сызранский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0" marT="46800" marB="46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46 043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2 377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Хворостянский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0" marT="46800" marB="46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54 493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5 886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Челно-Вершинский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0" marT="46800" marB="46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46 314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5 868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Шенталинский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0" marT="46800" marB="46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46 902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1 142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Шигонский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0" marT="46800" marB="46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62 098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4 384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265368" y="1465039"/>
            <a:ext cx="11876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 smtClean="0"/>
              <a:t>тыс. рублей</a:t>
            </a:r>
            <a:endParaRPr lang="ru-RU" sz="1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7113240" y="6212160"/>
            <a:ext cx="2311400" cy="457200"/>
          </a:xfrm>
        </p:spPr>
        <p:txBody>
          <a:bodyPr/>
          <a:lstStyle/>
          <a:p>
            <a:pPr>
              <a:defRPr/>
            </a:pPr>
            <a:fld id="{2AE1CECC-3C41-4E23-AF65-3DEDC62D7780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pSp>
        <p:nvGrpSpPr>
          <p:cNvPr id="3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4163" name="Picture 4" descr="Koze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64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6" name="Заголовок 1"/>
          <p:cNvSpPr txBox="1">
            <a:spLocks/>
          </p:cNvSpPr>
          <p:nvPr/>
        </p:nvSpPr>
        <p:spPr>
          <a:xfrm>
            <a:off x="0" y="566738"/>
            <a:ext cx="9906000" cy="7747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000" b="1" kern="0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j-ea"/>
                <a:cs typeface="Times New Roman" pitchFamily="18" charset="0"/>
              </a:rPr>
              <a:t>Условия предоставления стимулирующих дотаций в 2020 году</a:t>
            </a:r>
          </a:p>
          <a:p>
            <a:pPr algn="ctr">
              <a:defRPr/>
            </a:pPr>
            <a:r>
              <a:rPr lang="ru-RU" sz="2000" b="1" kern="0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j-ea"/>
                <a:cs typeface="Times New Roman" pitchFamily="18" charset="0"/>
              </a:rPr>
              <a:t>в части привлечения коммерческих </a:t>
            </a:r>
            <a:r>
              <a:rPr lang="ru-RU" sz="2000" b="1" kern="0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j-ea"/>
                <a:cs typeface="Times New Roman" pitchFamily="18" charset="0"/>
              </a:rPr>
              <a:t>кредитов для отдельных м.о.</a:t>
            </a:r>
            <a:endParaRPr lang="ru-RU" sz="2000" b="1" kern="0" dirty="0">
              <a:solidFill>
                <a:schemeClr val="bg2">
                  <a:lumMod val="75000"/>
                </a:schemeClr>
              </a:solidFill>
              <a:latin typeface="+mn-lt"/>
              <a:ea typeface="+mj-ea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64568" y="1556792"/>
            <a:ext cx="3240360" cy="2088232"/>
          </a:xfrm>
          <a:prstGeom prst="roundRect">
            <a:avLst/>
          </a:prstGeom>
          <a:solidFill>
            <a:srgbClr val="CCFFCC"/>
          </a:solidFill>
          <a:ln w="19050">
            <a:solidFill>
              <a:srgbClr val="008000"/>
            </a:solidFill>
          </a:ln>
        </p:spPr>
        <p:txBody>
          <a:bodyPr wrap="square" anchor="ctr">
            <a:noAutofit/>
          </a:bodyPr>
          <a:lstStyle/>
          <a:p>
            <a:pPr algn="ctr" fontAlgn="ctr"/>
            <a:r>
              <a:rPr lang="ru-RU" b="1" dirty="0" smtClean="0">
                <a:latin typeface="+mn-lt"/>
              </a:rPr>
              <a:t>«Особые» м.о.</a:t>
            </a:r>
          </a:p>
          <a:p>
            <a:pPr algn="ctr" fontAlgn="ctr"/>
            <a:endParaRPr lang="ru-RU" sz="700" b="1" dirty="0" smtClean="0">
              <a:latin typeface="+mn-lt"/>
            </a:endParaRPr>
          </a:p>
          <a:p>
            <a:pPr algn="ctr" fontAlgn="ctr"/>
            <a:r>
              <a:rPr lang="ru-RU" sz="1600" dirty="0" smtClean="0">
                <a:latin typeface="Arial Narrow" pitchFamily="34" charset="0"/>
              </a:rPr>
              <a:t>Доля дотаций</a:t>
            </a:r>
            <a:endParaRPr lang="en-US" sz="1600" dirty="0" smtClean="0">
              <a:latin typeface="Arial Narrow" pitchFamily="34" charset="0"/>
            </a:endParaRPr>
          </a:p>
          <a:p>
            <a:pPr algn="ctr" fontAlgn="ctr"/>
            <a:r>
              <a:rPr lang="ru-RU" sz="1600" dirty="0" smtClean="0">
                <a:latin typeface="Arial Narrow" pitchFamily="34" charset="0"/>
              </a:rPr>
              <a:t>на выравнивание </a:t>
            </a:r>
            <a:r>
              <a:rPr lang="en-US" sz="1600" b="1" dirty="0" smtClean="0">
                <a:latin typeface="Arial Narrow" pitchFamily="34" charset="0"/>
              </a:rPr>
              <a:t>&gt;</a:t>
            </a:r>
            <a:r>
              <a:rPr lang="ru-RU" sz="1600" b="1" dirty="0" smtClean="0">
                <a:latin typeface="Arial Narrow" pitchFamily="34" charset="0"/>
              </a:rPr>
              <a:t> </a:t>
            </a:r>
            <a:r>
              <a:rPr lang="en-US" sz="1600" b="1" dirty="0" smtClean="0">
                <a:latin typeface="Arial Narrow" pitchFamily="34" charset="0"/>
              </a:rPr>
              <a:t>20%</a:t>
            </a:r>
          </a:p>
          <a:p>
            <a:pPr algn="ctr" fontAlgn="ctr"/>
            <a:r>
              <a:rPr lang="ru-RU" sz="1600" dirty="0" smtClean="0">
                <a:solidFill>
                  <a:srgbClr val="C00000"/>
                </a:solidFill>
                <a:latin typeface="Arial Narrow" pitchFamily="34" charset="0"/>
              </a:rPr>
              <a:t>(</a:t>
            </a:r>
            <a:r>
              <a:rPr lang="en-US" sz="1600" b="1" dirty="0" smtClean="0">
                <a:solidFill>
                  <a:srgbClr val="C00000"/>
                </a:solidFill>
                <a:latin typeface="Arial Narrow" pitchFamily="34" charset="0"/>
              </a:rPr>
              <a:t>&gt; 15% </a:t>
            </a:r>
            <a:r>
              <a:rPr lang="en-US" sz="1600" dirty="0" smtClean="0">
                <a:solidFill>
                  <a:srgbClr val="C00000"/>
                </a:solidFill>
                <a:latin typeface="Arial Narrow" pitchFamily="34" charset="0"/>
              </a:rPr>
              <a:t>-</a:t>
            </a:r>
            <a:r>
              <a:rPr lang="en-US" sz="1600" b="1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en-US" sz="1600" dirty="0" smtClean="0">
                <a:solidFill>
                  <a:srgbClr val="C00000"/>
                </a:solidFill>
                <a:latin typeface="Arial Narrow" pitchFamily="34" charset="0"/>
              </a:rPr>
              <a:t>c</a:t>
            </a:r>
            <a:r>
              <a:rPr lang="ru-RU" sz="1600" dirty="0" smtClean="0">
                <a:solidFill>
                  <a:srgbClr val="C00000"/>
                </a:solidFill>
                <a:latin typeface="Arial Narrow" pitchFamily="34" charset="0"/>
              </a:rPr>
              <a:t> 2020 года </a:t>
            </a:r>
            <a:r>
              <a:rPr lang="en-US" sz="1600" dirty="0" smtClean="0">
                <a:solidFill>
                  <a:srgbClr val="C00000"/>
                </a:solidFill>
                <a:latin typeface="Arial Narrow" pitchFamily="34" charset="0"/>
              </a:rPr>
              <a:t>)</a:t>
            </a:r>
          </a:p>
          <a:p>
            <a:pPr algn="ctr" fontAlgn="ctr"/>
            <a:r>
              <a:rPr lang="ru-RU" sz="1600" dirty="0" smtClean="0">
                <a:latin typeface="Arial Narrow" pitchFamily="34" charset="0"/>
              </a:rPr>
              <a:t>или</a:t>
            </a:r>
            <a:endParaRPr lang="en-US" sz="1600" dirty="0" smtClean="0">
              <a:latin typeface="Arial Narrow" pitchFamily="34" charset="0"/>
            </a:endParaRPr>
          </a:p>
          <a:p>
            <a:pPr algn="ctr" fontAlgn="ctr"/>
            <a:r>
              <a:rPr lang="ru-RU" sz="1600" dirty="0" smtClean="0">
                <a:latin typeface="Arial Narrow" pitchFamily="34" charset="0"/>
              </a:rPr>
              <a:t>уровень муниципального долга на конец оцениваемого периода </a:t>
            </a:r>
            <a:r>
              <a:rPr lang="en-US" sz="1600" b="1" dirty="0" smtClean="0">
                <a:latin typeface="Arial Narrow" pitchFamily="34" charset="0"/>
              </a:rPr>
              <a:t>&gt;</a:t>
            </a:r>
            <a:r>
              <a:rPr lang="ru-RU" sz="1600" b="1" dirty="0" smtClean="0">
                <a:latin typeface="Arial Narrow" pitchFamily="34" charset="0"/>
              </a:rPr>
              <a:t> </a:t>
            </a:r>
            <a:r>
              <a:rPr lang="en-US" sz="1600" b="1" dirty="0" smtClean="0">
                <a:latin typeface="Arial Narrow" pitchFamily="34" charset="0"/>
              </a:rPr>
              <a:t>90%</a:t>
            </a:r>
            <a:endParaRPr lang="ru-RU" sz="1600" b="1" dirty="0" smtClean="0">
              <a:latin typeface="Arial Narrow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4448944" y="1772816"/>
            <a:ext cx="1682549" cy="648072"/>
            <a:chOff x="3922280" y="1700808"/>
            <a:chExt cx="1566280" cy="648072"/>
          </a:xfrm>
        </p:grpSpPr>
        <p:sp>
          <p:nvSpPr>
            <p:cNvPr id="14" name="Стрелка вправо 13"/>
            <p:cNvSpPr/>
            <p:nvPr/>
          </p:nvSpPr>
          <p:spPr>
            <a:xfrm>
              <a:off x="4048400" y="1700808"/>
              <a:ext cx="1440160" cy="648072"/>
            </a:xfrm>
            <a:prstGeom prst="rightArrow">
              <a:avLst>
                <a:gd name="adj1" fmla="val 68393"/>
                <a:gd name="adj2" fmla="val 49515"/>
              </a:avLst>
            </a:prstGeom>
            <a:solidFill>
              <a:srgbClr val="CCFFCC"/>
            </a:solidFill>
            <a:ln w="12700">
              <a:solidFill>
                <a:srgbClr val="33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ru-RU" sz="16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22280" y="1827572"/>
              <a:ext cx="14427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latin typeface="Arial Narrow" pitchFamily="34" charset="0"/>
                </a:rPr>
                <a:t>2019 год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558943" y="2852936"/>
            <a:ext cx="1572550" cy="648072"/>
            <a:chOff x="3740490" y="2996952"/>
            <a:chExt cx="1716566" cy="648072"/>
          </a:xfrm>
        </p:grpSpPr>
        <p:sp>
          <p:nvSpPr>
            <p:cNvPr id="17" name="Стрелка вправо 16"/>
            <p:cNvSpPr/>
            <p:nvPr/>
          </p:nvSpPr>
          <p:spPr>
            <a:xfrm>
              <a:off x="3800872" y="2996952"/>
              <a:ext cx="1656184" cy="648072"/>
            </a:xfrm>
            <a:prstGeom prst="rightArrow">
              <a:avLst>
                <a:gd name="adj1" fmla="val 68393"/>
                <a:gd name="adj2" fmla="val 54840"/>
              </a:avLst>
            </a:prstGeom>
            <a:solidFill>
              <a:srgbClr val="FFE1E1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ru-RU" sz="16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40490" y="3123716"/>
              <a:ext cx="15841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rgbClr val="C00000"/>
                  </a:solidFill>
                  <a:latin typeface="Arial Narrow" pitchFamily="34" charset="0"/>
                </a:rPr>
                <a:t>с </a:t>
              </a:r>
              <a:r>
                <a:rPr lang="en-US" sz="2000" b="1" dirty="0" smtClean="0">
                  <a:solidFill>
                    <a:srgbClr val="C00000"/>
                  </a:solidFill>
                  <a:latin typeface="Arial Narrow" pitchFamily="34" charset="0"/>
                </a:rPr>
                <a:t>2020</a:t>
              </a:r>
              <a:r>
                <a:rPr lang="ru-RU" sz="2000" b="1" dirty="0" smtClean="0">
                  <a:solidFill>
                    <a:srgbClr val="C00000"/>
                  </a:solidFill>
                  <a:latin typeface="Arial Narrow" pitchFamily="34" charset="0"/>
                </a:rPr>
                <a:t> года</a:t>
              </a: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6249144" y="1556792"/>
            <a:ext cx="33123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>
                <a:latin typeface="Arial Narrow" pitchFamily="34" charset="0"/>
              </a:rPr>
              <a:t>непривлечение</a:t>
            </a:r>
            <a:r>
              <a:rPr lang="ru-RU" sz="1600" dirty="0" smtClean="0">
                <a:latin typeface="Arial Narrow" pitchFamily="34" charset="0"/>
              </a:rPr>
              <a:t> кредитов кредитных организаций </a:t>
            </a:r>
            <a:r>
              <a:rPr lang="ru-RU" sz="1600" b="1" dirty="0" smtClean="0">
                <a:latin typeface="Arial Narrow" pitchFamily="34" charset="0"/>
              </a:rPr>
              <a:t>в течение периода, в отношении которого осуществляется оценка показателей</a:t>
            </a:r>
            <a:endParaRPr lang="ru-RU" sz="1600" b="1" dirty="0"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49144" y="2675821"/>
            <a:ext cx="3240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>
                <a:latin typeface="Arial Narrow" pitchFamily="34" charset="0"/>
              </a:rPr>
              <a:t>не</a:t>
            </a:r>
            <a:r>
              <a:rPr lang="ru-RU" sz="1600" dirty="0" err="1" smtClean="0">
                <a:latin typeface="Arial Narrow" pitchFamily="34" charset="0"/>
              </a:rPr>
              <a:t>привлечение</a:t>
            </a:r>
            <a:r>
              <a:rPr lang="ru-RU" sz="1600" dirty="0" smtClean="0">
                <a:latin typeface="Arial Narrow" pitchFamily="34" charset="0"/>
              </a:rPr>
              <a:t> </a:t>
            </a:r>
            <a:r>
              <a:rPr lang="ru-RU" sz="1600" dirty="0" smtClean="0">
                <a:latin typeface="Arial Narrow" pitchFamily="34" charset="0"/>
              </a:rPr>
              <a:t>кредитов кредитных организаций </a:t>
            </a:r>
            <a:r>
              <a:rPr lang="ru-RU" sz="1600" b="1" u="sng" dirty="0" smtClean="0">
                <a:solidFill>
                  <a:srgbClr val="C00000"/>
                </a:solidFill>
                <a:latin typeface="Arial Narrow" pitchFamily="34" charset="0"/>
              </a:rPr>
              <a:t>за </a:t>
            </a:r>
            <a:r>
              <a:rPr lang="ru-RU" sz="1600" b="1" u="sng" dirty="0" smtClean="0">
                <a:solidFill>
                  <a:srgbClr val="C00000"/>
                </a:solidFill>
                <a:latin typeface="Arial Narrow" pitchFamily="34" charset="0"/>
              </a:rPr>
              <a:t>последний месяц отчётного периода</a:t>
            </a:r>
            <a:endParaRPr lang="ru-RU" sz="1600" b="1" u="sng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920552" y="3861048"/>
            <a:ext cx="3888432" cy="2664296"/>
          </a:xfrm>
          <a:prstGeom prst="roundRect">
            <a:avLst>
              <a:gd name="adj" fmla="val 8779"/>
            </a:avLst>
          </a:prstGeom>
          <a:solidFill>
            <a:srgbClr val="CCECFF"/>
          </a:solidFill>
          <a:ln w="19050">
            <a:solidFill>
              <a:srgbClr val="000099"/>
            </a:solidFill>
          </a:ln>
        </p:spPr>
        <p:txBody>
          <a:bodyPr wrap="square" tIns="0">
            <a:noAutofit/>
          </a:bodyPr>
          <a:lstStyle/>
          <a:p>
            <a:pPr algn="ctr" fontAlgn="ctr"/>
            <a:r>
              <a:rPr lang="ru-RU" sz="1400" b="1" u="sng" dirty="0" smtClean="0">
                <a:latin typeface="+mn-lt"/>
              </a:rPr>
              <a:t>В 2019 году:</a:t>
            </a:r>
          </a:p>
          <a:p>
            <a:pPr algn="ctr" fontAlgn="ctr"/>
            <a:r>
              <a:rPr lang="ru-RU" sz="1400" dirty="0" smtClean="0">
                <a:latin typeface="+mn-lt"/>
              </a:rPr>
              <a:t>Борский, Елховский, Камышлинский, Сызранский, Челно-Вершинский</a:t>
            </a:r>
          </a:p>
          <a:p>
            <a:pPr algn="ctr" fontAlgn="ctr"/>
            <a:endParaRPr lang="ru-RU" sz="900" dirty="0" smtClean="0">
              <a:latin typeface="+mn-lt"/>
            </a:endParaRPr>
          </a:p>
          <a:p>
            <a:pPr algn="ctr" fontAlgn="ctr"/>
            <a:r>
              <a:rPr lang="ru-RU" sz="1400" b="1" u="sng" dirty="0" smtClean="0">
                <a:latin typeface="+mn-lt"/>
              </a:rPr>
              <a:t>В 2020 году</a:t>
            </a:r>
            <a:r>
              <a:rPr lang="ru-RU" sz="1400" b="1" dirty="0" smtClean="0">
                <a:latin typeface="Arial Narrow" pitchFamily="34" charset="0"/>
              </a:rPr>
              <a:t> </a:t>
            </a:r>
            <a:r>
              <a:rPr lang="ru-RU" sz="1400" dirty="0" smtClean="0">
                <a:latin typeface="Arial Narrow" pitchFamily="34" charset="0"/>
              </a:rPr>
              <a:t>(предварительно, по оценке исполнения бюджета за 2019 год)</a:t>
            </a:r>
            <a:r>
              <a:rPr lang="ru-RU" sz="1400" b="1" dirty="0" smtClean="0">
                <a:latin typeface="+mn-lt"/>
              </a:rPr>
              <a:t>:</a:t>
            </a:r>
          </a:p>
          <a:p>
            <a:pPr algn="ctr" fontAlgn="ctr"/>
            <a:r>
              <a:rPr lang="ru-RU" sz="1400" b="1" dirty="0" smtClean="0">
                <a:solidFill>
                  <a:srgbClr val="C00000"/>
                </a:solidFill>
                <a:latin typeface="+mn-lt"/>
              </a:rPr>
              <a:t>Чапаевск</a:t>
            </a:r>
            <a:r>
              <a:rPr lang="ru-RU" sz="1400" dirty="0" smtClean="0">
                <a:latin typeface="+mn-lt"/>
              </a:rPr>
              <a:t>, </a:t>
            </a:r>
            <a:r>
              <a:rPr lang="ru-RU" sz="1400" b="1" dirty="0" smtClean="0">
                <a:solidFill>
                  <a:srgbClr val="C00000"/>
                </a:solidFill>
                <a:latin typeface="+mn-lt"/>
              </a:rPr>
              <a:t>Алексеевский</a:t>
            </a:r>
            <a:r>
              <a:rPr lang="ru-RU" sz="1400" dirty="0" smtClean="0">
                <a:latin typeface="+mn-lt"/>
              </a:rPr>
              <a:t>, Борский, Елховский, </a:t>
            </a:r>
            <a:r>
              <a:rPr lang="ru-RU" sz="1400" b="1" dirty="0" smtClean="0">
                <a:solidFill>
                  <a:srgbClr val="C00000"/>
                </a:solidFill>
                <a:latin typeface="+mn-lt"/>
              </a:rPr>
              <a:t>Кинель-Черкасский</a:t>
            </a:r>
            <a:r>
              <a:rPr lang="ru-RU" sz="1400" dirty="0" smtClean="0">
                <a:latin typeface="+mn-lt"/>
              </a:rPr>
              <a:t>, </a:t>
            </a:r>
            <a:r>
              <a:rPr lang="ru-RU" sz="1400" b="1" dirty="0" smtClean="0">
                <a:solidFill>
                  <a:srgbClr val="C00000"/>
                </a:solidFill>
                <a:latin typeface="+mn-lt"/>
              </a:rPr>
              <a:t>Клявлинский</a:t>
            </a:r>
            <a:r>
              <a:rPr lang="ru-RU" sz="1400" dirty="0" smtClean="0">
                <a:latin typeface="+mn-lt"/>
              </a:rPr>
              <a:t>, Камышлинский, </a:t>
            </a:r>
            <a:r>
              <a:rPr lang="ru-RU" sz="1400" b="1" dirty="0" smtClean="0">
                <a:solidFill>
                  <a:srgbClr val="C00000"/>
                </a:solidFill>
                <a:latin typeface="+mn-lt"/>
              </a:rPr>
              <a:t>Похвистневский, Приволжский</a:t>
            </a:r>
            <a:r>
              <a:rPr lang="ru-RU" sz="1400" dirty="0" smtClean="0">
                <a:latin typeface="+mn-lt"/>
              </a:rPr>
              <a:t>, Сызранский, </a:t>
            </a:r>
            <a:r>
              <a:rPr lang="ru-RU" sz="1400" b="1" dirty="0" smtClean="0">
                <a:solidFill>
                  <a:srgbClr val="C00000"/>
                </a:solidFill>
                <a:latin typeface="+mn-lt"/>
              </a:rPr>
              <a:t>Хворостянский</a:t>
            </a:r>
            <a:r>
              <a:rPr lang="ru-RU" sz="1400" dirty="0" smtClean="0">
                <a:latin typeface="+mn-lt"/>
              </a:rPr>
              <a:t>, Челно-Вершинский, </a:t>
            </a:r>
            <a:r>
              <a:rPr lang="ru-RU" sz="1400" b="1" dirty="0" smtClean="0">
                <a:solidFill>
                  <a:srgbClr val="C00000"/>
                </a:solidFill>
                <a:latin typeface="+mn-lt"/>
              </a:rPr>
              <a:t>Шенталинский</a:t>
            </a:r>
            <a:r>
              <a:rPr lang="ru-RU" sz="1400" dirty="0" smtClean="0">
                <a:latin typeface="+mn-lt"/>
              </a:rPr>
              <a:t>, </a:t>
            </a:r>
            <a:r>
              <a:rPr lang="ru-RU" sz="1400" b="1" dirty="0" smtClean="0">
                <a:solidFill>
                  <a:srgbClr val="C00000"/>
                </a:solidFill>
                <a:latin typeface="+mn-lt"/>
              </a:rPr>
              <a:t>Шигонский</a:t>
            </a:r>
          </a:p>
          <a:p>
            <a:pPr algn="ctr" fontAlgn="ctr"/>
            <a:endParaRPr lang="ru-RU" sz="1400" b="1" dirty="0" smtClean="0">
              <a:latin typeface="+mn-lt"/>
            </a:endParaRPr>
          </a:p>
        </p:txBody>
      </p:sp>
      <p:sp>
        <p:nvSpPr>
          <p:cNvPr id="20" name="Развернутая стрелка 19"/>
          <p:cNvSpPr/>
          <p:nvPr/>
        </p:nvSpPr>
        <p:spPr>
          <a:xfrm rot="16200000" flipH="1">
            <a:off x="-519608" y="3212976"/>
            <a:ext cx="3168352" cy="1152128"/>
          </a:xfrm>
          <a:prstGeom prst="uturnArrow">
            <a:avLst>
              <a:gd name="adj1" fmla="val 10025"/>
              <a:gd name="adj2" fmla="val 12499"/>
              <a:gd name="adj3" fmla="val 13773"/>
              <a:gd name="adj4" fmla="val 24148"/>
              <a:gd name="adj5" fmla="val 43777"/>
            </a:avLst>
          </a:prstGeom>
          <a:solidFill>
            <a:schemeClr val="accent5"/>
          </a:solidFill>
          <a:ln>
            <a:solidFill>
              <a:schemeClr val="accent5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529064" y="4056820"/>
            <a:ext cx="3240360" cy="2324508"/>
          </a:xfrm>
          <a:prstGeom prst="roundRect">
            <a:avLst>
              <a:gd name="adj" fmla="val 13363"/>
            </a:avLst>
          </a:prstGeom>
          <a:solidFill>
            <a:srgbClr val="CCECFF"/>
          </a:solidFill>
          <a:ln w="19050">
            <a:solidFill>
              <a:srgbClr val="000099"/>
            </a:solidFill>
          </a:ln>
        </p:spPr>
        <p:txBody>
          <a:bodyPr wrap="square">
            <a:noAutofit/>
          </a:bodyPr>
          <a:lstStyle/>
          <a:p>
            <a:pPr algn="ctr" fontAlgn="ctr"/>
            <a:r>
              <a:rPr lang="ru-RU" sz="1400" dirty="0" smtClean="0">
                <a:solidFill>
                  <a:srgbClr val="C00000"/>
                </a:solidFill>
                <a:latin typeface="Arial Narrow" pitchFamily="34" charset="0"/>
              </a:rPr>
              <a:t>Показатель отслеживается ежемесячно!</a:t>
            </a:r>
          </a:p>
          <a:p>
            <a:pPr algn="ctr" fontAlgn="ctr"/>
            <a:r>
              <a:rPr lang="ru-RU" sz="1400" b="1" u="sng" dirty="0" smtClean="0">
                <a:latin typeface="+mn-lt"/>
              </a:rPr>
              <a:t>В 2019 году:</a:t>
            </a:r>
          </a:p>
          <a:p>
            <a:pPr algn="ctr" fontAlgn="ctr"/>
            <a:r>
              <a:rPr lang="ru-RU" sz="1400" dirty="0" smtClean="0">
                <a:latin typeface="+mn-lt"/>
              </a:rPr>
              <a:t>только Октябрьск</a:t>
            </a:r>
          </a:p>
          <a:p>
            <a:pPr algn="ctr" fontAlgn="ctr"/>
            <a:endParaRPr lang="ru-RU" sz="900" dirty="0" smtClean="0">
              <a:latin typeface="+mn-lt"/>
            </a:endParaRPr>
          </a:p>
          <a:p>
            <a:pPr algn="ctr" fontAlgn="ctr"/>
            <a:r>
              <a:rPr lang="ru-RU" sz="1400" b="1" u="sng" dirty="0" smtClean="0">
                <a:latin typeface="+mn-lt"/>
              </a:rPr>
              <a:t>В 2020 году</a:t>
            </a:r>
            <a:r>
              <a:rPr lang="ru-RU" sz="1400" b="1" dirty="0" smtClean="0">
                <a:latin typeface="+mn-lt"/>
              </a:rPr>
              <a:t> </a:t>
            </a:r>
            <a:r>
              <a:rPr lang="ru-RU" sz="1400" dirty="0" smtClean="0">
                <a:latin typeface="+mn-lt"/>
              </a:rPr>
              <a:t>(</a:t>
            </a:r>
            <a:r>
              <a:rPr lang="ru-RU" sz="1400" dirty="0" smtClean="0">
                <a:latin typeface="Arial Narrow" pitchFamily="34" charset="0"/>
              </a:rPr>
              <a:t>предварительно, по оценке исполнения на 01.01.2020)</a:t>
            </a:r>
            <a:r>
              <a:rPr lang="ru-RU" sz="1400" b="1" dirty="0" smtClean="0">
                <a:latin typeface="+mn-lt"/>
              </a:rPr>
              <a:t>:</a:t>
            </a:r>
          </a:p>
          <a:p>
            <a:pPr algn="ctr" fontAlgn="ctr"/>
            <a:r>
              <a:rPr lang="ru-RU" sz="1400" dirty="0" smtClean="0">
                <a:latin typeface="+mn-lt"/>
              </a:rPr>
              <a:t>Октябрьск + любые другие м.о., которые в течение 2020 года превысят значение 90% на последнюю отчётную дату.</a:t>
            </a:r>
            <a:endParaRPr lang="ru-RU" sz="1400" strike="sngStrike" dirty="0" smtClean="0">
              <a:latin typeface="+mn-lt"/>
            </a:endParaRPr>
          </a:p>
          <a:p>
            <a:pPr algn="ctr" fontAlgn="ctr"/>
            <a:endParaRPr lang="ru-RU" sz="1400" b="1" dirty="0" smtClean="0">
              <a:latin typeface="+mn-lt"/>
            </a:endParaRPr>
          </a:p>
        </p:txBody>
      </p:sp>
      <p:sp>
        <p:nvSpPr>
          <p:cNvPr id="22" name="Стрелка вниз 21"/>
          <p:cNvSpPr/>
          <p:nvPr/>
        </p:nvSpPr>
        <p:spPr>
          <a:xfrm rot="17790592" flipH="1">
            <a:off x="4782608" y="2971836"/>
            <a:ext cx="320477" cy="1708802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>
            <a:solidFill>
              <a:schemeClr val="accent5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15B72E-8D19-4AD6-8A91-B8DC5A4B2BA1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1452563" y="104775"/>
            <a:ext cx="9636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1500" b="1">
                <a:solidFill>
                  <a:schemeClr val="bg1"/>
                </a:solidFill>
              </a:rPr>
              <a:t>Министерство управления финансами Самарской области</a:t>
            </a:r>
            <a:endParaRPr lang="ru-RU" sz="1100" b="1">
              <a:solidFill>
                <a:srgbClr val="3399FF"/>
              </a:solidFill>
            </a:endParaRPr>
          </a:p>
        </p:txBody>
      </p:sp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12295" name="Picture 4" descr="Koz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6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16496" y="1124744"/>
            <a:ext cx="7776864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 anchorCtr="0"/>
          <a:lstStyle/>
          <a:p>
            <a:pPr eaLnBrk="0" hangingPunct="0">
              <a:spcBef>
                <a:spcPts val="1000"/>
              </a:spcBef>
              <a:defRPr/>
            </a:pPr>
            <a:endParaRPr lang="ru-RU" kern="0" dirty="0" smtClean="0">
              <a:latin typeface="+mn-lt"/>
              <a:ea typeface="+mj-ea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19113"/>
            <a:ext cx="99060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Обязательства в соглашениях о мерах по социально-экономическому развитию и оздоровлению муниципальных финансов</a:t>
            </a:r>
          </a:p>
          <a:p>
            <a:pPr algn="ctr">
              <a:defRPr/>
            </a:pPr>
            <a:r>
              <a:rPr lang="ru-RU" sz="20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Times New Roman" pitchFamily="18" charset="0"/>
              </a:rPr>
              <a:t>(при предоставлении дотаций на выравнивание)</a:t>
            </a:r>
            <a:endParaRPr lang="ru-RU" sz="2000" b="1" i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6496" y="1700808"/>
            <a:ext cx="9073008" cy="486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ru-RU" sz="1300" b="1" dirty="0" smtClean="0">
                <a:latin typeface="Calibri" pitchFamily="34" charset="0"/>
              </a:rPr>
              <a:t>1.</a:t>
            </a:r>
            <a:r>
              <a:rPr lang="ru-RU" sz="1300" dirty="0" smtClean="0">
                <a:latin typeface="Calibri" pitchFamily="34" charset="0"/>
              </a:rPr>
              <a:t> Направить в МУФ СО информацию </a:t>
            </a:r>
            <a:r>
              <a:rPr lang="ru-RU" sz="1300" b="1" dirty="0" smtClean="0">
                <a:latin typeface="Calibri" pitchFamily="34" charset="0"/>
              </a:rPr>
              <a:t>о причинах низкого исполнения налоговых и неналоговых доходов </a:t>
            </a:r>
            <a:r>
              <a:rPr lang="ru-RU" sz="1300" dirty="0" smtClean="0">
                <a:latin typeface="Calibri" pitchFamily="34" charset="0"/>
              </a:rPr>
              <a:t>бюджета м</a:t>
            </a:r>
            <a:r>
              <a:rPr lang="en-US" sz="1300" dirty="0" smtClean="0">
                <a:latin typeface="Calibri" pitchFamily="34" charset="0"/>
              </a:rPr>
              <a:t>.</a:t>
            </a:r>
            <a:r>
              <a:rPr lang="ru-RU" sz="1300" dirty="0" smtClean="0">
                <a:latin typeface="Calibri" pitchFamily="34" charset="0"/>
              </a:rPr>
              <a:t>о.:</a:t>
            </a:r>
            <a:br>
              <a:rPr lang="ru-RU" sz="1300" dirty="0" smtClean="0">
                <a:latin typeface="Calibri" pitchFamily="34" charset="0"/>
              </a:rPr>
            </a:br>
            <a:r>
              <a:rPr lang="ru-RU" sz="1300" dirty="0" smtClean="0">
                <a:latin typeface="Calibri" pitchFamily="34" charset="0"/>
              </a:rPr>
              <a:t>за I полугодие на уровне ниже, чем на 35% от годовых плановых налоговых и неналоговых доходов бюджета на 2020 год – не позднее 20 июля 2020 года; за 9 месяцев на уровне ниже, чем на 60% от годовых плановых налоговых и неналоговых доходов бюджета на 2020 год – не позднее 20 октября 2020 года.</a:t>
            </a:r>
          </a:p>
          <a:p>
            <a:pPr>
              <a:spcBef>
                <a:spcPts val="300"/>
              </a:spcBef>
            </a:pPr>
            <a:r>
              <a:rPr lang="ru-RU" sz="1300" b="1" dirty="0" smtClean="0">
                <a:latin typeface="Calibri" pitchFamily="34" charset="0"/>
              </a:rPr>
              <a:t>2.</a:t>
            </a:r>
            <a:r>
              <a:rPr lang="ru-RU" sz="1300" dirty="0" smtClean="0">
                <a:latin typeface="Calibri" pitchFamily="34" charset="0"/>
              </a:rPr>
              <a:t> Обеспечить </a:t>
            </a:r>
            <a:r>
              <a:rPr lang="ru-RU" sz="1300" b="1" dirty="0" smtClean="0">
                <a:latin typeface="Calibri" pitchFamily="34" charset="0"/>
              </a:rPr>
              <a:t>отсутствие просроченной кредиторской задолженности </a:t>
            </a:r>
            <a:r>
              <a:rPr lang="ru-RU" sz="1300" dirty="0" smtClean="0">
                <a:latin typeface="Calibri" pitchFamily="34" charset="0"/>
              </a:rPr>
              <a:t>муниципальных учреждений по состоянию на первое число каждого месяца года и на конец отчётного года.</a:t>
            </a:r>
          </a:p>
          <a:p>
            <a:pPr>
              <a:spcBef>
                <a:spcPts val="300"/>
              </a:spcBef>
            </a:pPr>
            <a:r>
              <a:rPr lang="ru-RU" sz="1300" b="1" dirty="0" smtClean="0">
                <a:latin typeface="Calibri" pitchFamily="34" charset="0"/>
              </a:rPr>
              <a:t>3.</a:t>
            </a:r>
            <a:r>
              <a:rPr lang="ru-RU" sz="1300" dirty="0" smtClean="0">
                <a:latin typeface="Calibri" pitchFamily="34" charset="0"/>
              </a:rPr>
              <a:t> Соблюдать по состоянию на 01.04.2020, 01.07.2020, 01.10.2020 и 01.01.2021 </a:t>
            </a:r>
            <a:r>
              <a:rPr lang="ru-RU" sz="1300" b="1" dirty="0" smtClean="0">
                <a:latin typeface="Calibri" pitchFamily="34" charset="0"/>
              </a:rPr>
              <a:t>норматив формирования расходов на содержание органов местного самоуправления</a:t>
            </a:r>
            <a:r>
              <a:rPr lang="ru-RU" sz="1300" dirty="0" smtClean="0">
                <a:latin typeface="Calibri" pitchFamily="34" charset="0"/>
              </a:rPr>
              <a:t>, установленный Правительством Самарской области (при наличии установленного норматива).</a:t>
            </a:r>
          </a:p>
          <a:p>
            <a:pPr>
              <a:spcBef>
                <a:spcPts val="300"/>
              </a:spcBef>
            </a:pPr>
            <a:r>
              <a:rPr lang="ru-RU" sz="1300" b="1" dirty="0" smtClean="0">
                <a:solidFill>
                  <a:srgbClr val="C00000"/>
                </a:solidFill>
                <a:latin typeface="Calibri" pitchFamily="34" charset="0"/>
              </a:rPr>
              <a:t>4.</a:t>
            </a:r>
            <a:r>
              <a:rPr lang="ru-RU" sz="1300" dirty="0" smtClean="0">
                <a:solidFill>
                  <a:srgbClr val="C00000"/>
                </a:solidFill>
                <a:latin typeface="Calibri" pitchFamily="34" charset="0"/>
              </a:rPr>
              <a:t> Предусмотреть в бюджете 2020 года </a:t>
            </a:r>
            <a:r>
              <a:rPr lang="ru-RU" sz="1300" b="1" dirty="0" smtClean="0">
                <a:solidFill>
                  <a:srgbClr val="C00000"/>
                </a:solidFill>
                <a:latin typeface="Calibri" pitchFamily="34" charset="0"/>
              </a:rPr>
              <a:t>фонд оплаты труда работников бюджетной сферы </a:t>
            </a:r>
            <a:r>
              <a:rPr lang="ru-RU" sz="1300" dirty="0" smtClean="0">
                <a:solidFill>
                  <a:srgbClr val="C00000"/>
                </a:solidFill>
                <a:latin typeface="Calibri" pitchFamily="34" charset="0"/>
              </a:rPr>
              <a:t>(с учётом страховых взносов во внебюджетные фонды) </a:t>
            </a:r>
            <a:r>
              <a:rPr lang="ru-RU" sz="1300" b="1" dirty="0" smtClean="0">
                <a:solidFill>
                  <a:srgbClr val="C00000"/>
                </a:solidFill>
                <a:latin typeface="Calibri" pitchFamily="34" charset="0"/>
              </a:rPr>
              <a:t>в полном объёме </a:t>
            </a:r>
            <a:r>
              <a:rPr lang="ru-RU" sz="1300" dirty="0" smtClean="0">
                <a:solidFill>
                  <a:srgbClr val="C00000"/>
                </a:solidFill>
                <a:latin typeface="Calibri" pitchFamily="34" charset="0"/>
              </a:rPr>
              <a:t>в соответствии с потребностью на 12 месяцев 2020 года, включая расходы, связанные с обеспечением финансирования минимального размера оплаты труда и оплаты труда работников бюджетной сферы, подпадающих под действие Указов Президента Российской Федерации.</a:t>
            </a:r>
          </a:p>
          <a:p>
            <a:pPr>
              <a:spcBef>
                <a:spcPts val="300"/>
              </a:spcBef>
            </a:pPr>
            <a:r>
              <a:rPr lang="ru-RU" sz="1300" b="1" dirty="0" smtClean="0">
                <a:solidFill>
                  <a:srgbClr val="C00000"/>
                </a:solidFill>
                <a:latin typeface="Calibri" pitchFamily="34" charset="0"/>
              </a:rPr>
              <a:t>5.</a:t>
            </a:r>
            <a:r>
              <a:rPr lang="ru-RU" sz="1300" dirty="0" smtClean="0">
                <a:solidFill>
                  <a:srgbClr val="C00000"/>
                </a:solidFill>
                <a:latin typeface="Calibri" pitchFamily="34" charset="0"/>
              </a:rPr>
              <a:t> Обеспечить утверждение </a:t>
            </a:r>
            <a:r>
              <a:rPr lang="ru-RU" sz="1300" b="1" dirty="0" smtClean="0">
                <a:solidFill>
                  <a:srgbClr val="C00000"/>
                </a:solidFill>
                <a:latin typeface="Calibri" pitchFamily="34" charset="0"/>
              </a:rPr>
              <a:t>перечня объектов</a:t>
            </a:r>
            <a:r>
              <a:rPr lang="ru-RU" sz="1300" dirty="0" smtClean="0">
                <a:solidFill>
                  <a:srgbClr val="C00000"/>
                </a:solidFill>
                <a:latin typeface="Calibri" pitchFamily="34" charset="0"/>
              </a:rPr>
              <a:t>, в отношении которых планируется заключение </a:t>
            </a:r>
            <a:r>
              <a:rPr lang="ru-RU" sz="1300" b="1" dirty="0" smtClean="0">
                <a:solidFill>
                  <a:srgbClr val="C00000"/>
                </a:solidFill>
                <a:latin typeface="Calibri" pitchFamily="34" charset="0"/>
              </a:rPr>
              <a:t>концессионных соглашений </a:t>
            </a:r>
            <a:r>
              <a:rPr lang="ru-RU" sz="1300" dirty="0" smtClean="0">
                <a:solidFill>
                  <a:srgbClr val="C00000"/>
                </a:solidFill>
                <a:latin typeface="Calibri" pitchFamily="34" charset="0"/>
              </a:rPr>
              <a:t>в 2020 году до 1 февраля 2020 года. В течение 30 календарных дней со дня утверждения перечня объектов обеспечить размещение перечня объектов на официальном сайте Российской Федерации в информационно-телекоммуникационной сети «Интернет» для размещения информации о проведении торгов, определённом Правительством Российской Федерации, а также на официальном сайте муниципального образования в информационно-телекоммуникационной сети «Интернет» и направить в МУФ СО копию утверждённого перечня объектов с сопроводительным письмом, содержащим прямые ссылки на страницы официальных сайтов, на которых размещён перечень объектов.</a:t>
            </a:r>
          </a:p>
          <a:p>
            <a:pPr>
              <a:spcBef>
                <a:spcPts val="300"/>
              </a:spcBef>
            </a:pPr>
            <a:r>
              <a:rPr lang="ru-RU" sz="1300" b="1" dirty="0" smtClean="0">
                <a:latin typeface="Calibri" pitchFamily="34" charset="0"/>
              </a:rPr>
              <a:t>6. </a:t>
            </a:r>
            <a:r>
              <a:rPr lang="ru-RU" sz="1300" dirty="0" smtClean="0">
                <a:latin typeface="Calibri" pitchFamily="34" charset="0"/>
              </a:rPr>
              <a:t>Направлять на </a:t>
            </a:r>
            <a:r>
              <a:rPr lang="ru-RU" sz="1300" b="1" dirty="0" smtClean="0">
                <a:latin typeface="Calibri" pitchFamily="34" charset="0"/>
              </a:rPr>
              <a:t>согласование</a:t>
            </a:r>
            <a:r>
              <a:rPr lang="ru-RU" sz="1300" dirty="0" smtClean="0">
                <a:latin typeface="Calibri" pitchFamily="34" charset="0"/>
              </a:rPr>
              <a:t> в МУФ СО до внесения в представительный орган местного самоуправления предполагаемые изменения в решение о местном бюджете в случае, если указанные изменения приводят к </a:t>
            </a:r>
            <a:r>
              <a:rPr lang="ru-RU" sz="1300" b="1" dirty="0" smtClean="0">
                <a:latin typeface="Calibri" pitchFamily="34" charset="0"/>
              </a:rPr>
              <a:t>увеличению объёма муниципального долга </a:t>
            </a:r>
            <a:r>
              <a:rPr lang="ru-RU" sz="1300" dirty="0" smtClean="0">
                <a:latin typeface="Calibri" pitchFamily="34" charset="0"/>
              </a:rPr>
              <a:t>бюджета м.о. в части </a:t>
            </a:r>
            <a:r>
              <a:rPr lang="ru-RU" sz="1300" b="1" dirty="0" smtClean="0">
                <a:latin typeface="Calibri" pitchFamily="34" charset="0"/>
              </a:rPr>
              <a:t>кредитов кредитных организаций</a:t>
            </a:r>
            <a:r>
              <a:rPr lang="ru-RU" sz="1300" dirty="0" smtClean="0">
                <a:latin typeface="Calibri" pitchFamily="34" charset="0"/>
              </a:rPr>
              <a:t>.</a:t>
            </a:r>
            <a:endParaRPr lang="ru-RU" sz="1300" dirty="0">
              <a:latin typeface="Calibri" pitchFamily="34" charset="0"/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7905328" y="1124744"/>
            <a:ext cx="1656184" cy="648072"/>
          </a:xfrm>
          <a:prstGeom prst="cloud">
            <a:avLst/>
          </a:prstGeom>
          <a:solidFill>
            <a:schemeClr val="accent5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pPr algn="ctr"/>
            <a:r>
              <a:rPr lang="ru-RU" sz="105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Narrow" pitchFamily="34" charset="0"/>
              </a:rPr>
              <a:t>Кроме Самары, Тольятти и Новокуйбышевска</a:t>
            </a:r>
            <a:endParaRPr lang="ru-RU" sz="1050" b="1" dirty="0">
              <a:solidFill>
                <a:schemeClr val="tx2">
                  <a:lumMod val="75000"/>
                  <a:lumOff val="2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16755</TotalTime>
  <Words>2112</Words>
  <Application>Microsoft Office PowerPoint</Application>
  <PresentationFormat>Лист A4 (210x297 мм)</PresentationFormat>
  <Paragraphs>546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Пиксел</vt:lpstr>
      <vt:lpstr>О некоторых новшествах организации межбюджетных отношений в Самарской области в 2020 году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Минфин СО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№1. Динамика расходов областного бюджета в 1кв. 2008-2009гг.</dc:title>
  <dc:creator>USER</dc:creator>
  <cp:lastModifiedBy>Александров</cp:lastModifiedBy>
  <cp:revision>1359</cp:revision>
  <dcterms:created xsi:type="dcterms:W3CDTF">2009-04-02T06:47:03Z</dcterms:created>
  <dcterms:modified xsi:type="dcterms:W3CDTF">2019-12-17T13:40:44Z</dcterms:modified>
</cp:coreProperties>
</file>