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15"/>
  </p:notesMasterIdLst>
  <p:handoutMasterIdLst>
    <p:handoutMasterId r:id="rId16"/>
  </p:handoutMasterIdLst>
  <p:sldIdLst>
    <p:sldId id="772" r:id="rId2"/>
    <p:sldId id="771" r:id="rId3"/>
    <p:sldId id="769" r:id="rId4"/>
    <p:sldId id="749" r:id="rId5"/>
    <p:sldId id="750" r:id="rId6"/>
    <p:sldId id="759" r:id="rId7"/>
    <p:sldId id="760" r:id="rId8"/>
    <p:sldId id="751" r:id="rId9"/>
    <p:sldId id="752" r:id="rId10"/>
    <p:sldId id="765" r:id="rId11"/>
    <p:sldId id="766" r:id="rId12"/>
    <p:sldId id="768" r:id="rId13"/>
    <p:sldId id="770" r:id="rId14"/>
  </p:sldIdLst>
  <p:sldSz cx="9906000" cy="6858000" type="A4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0070C0"/>
    <a:srgbClr val="CCFFFF"/>
    <a:srgbClr val="CC6600"/>
    <a:srgbClr val="FFFFCC"/>
    <a:srgbClr val="FFCCCC"/>
    <a:srgbClr val="CCFFCC"/>
    <a:srgbClr val="CC9900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52" autoAdjust="0"/>
  </p:normalViewPr>
  <p:slideViewPr>
    <p:cSldViewPr>
      <p:cViewPr varScale="1">
        <p:scale>
          <a:sx n="111" d="100"/>
          <a:sy n="111" d="100"/>
        </p:scale>
        <p:origin x="-1320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3129" y="-83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22F162-3434-4BF1-B52B-6D84C5CDC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9288" y="746125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C213248-B976-4DB9-B410-E3E7AFEFB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D5C463-2479-45FB-A1D7-A29A676E174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27EBD-62FA-4E7D-B927-EC84552D3E4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DC406E-A1FE-4FCB-8E22-515E37CEF7D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F18130-0052-4AAE-9943-189025F4BF6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1EC1EF-F94A-4031-99AE-D637D3893D9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E20037-F3A3-4E9B-9314-6A5D69F152E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D655D8-2FE5-4C20-8509-53E69C8E672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A75526-C22B-4ECC-B5D9-E64BB8152A0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5594D3-05AF-4900-A1F9-84D5BDEC4AA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6E1701-D568-4ADD-A92D-9B0ABB7D270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6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6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6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6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</p:grpSp>
      </p:grpSp>
      <p:sp>
        <p:nvSpPr>
          <p:cNvPr id="839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0"/>
            <a:ext cx="65214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42209-92F4-4AB7-B6B0-1213B2A82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24A15-7377-4F2B-AD51-1B677C447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457200"/>
            <a:ext cx="22288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341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BA96-60F2-4683-86FC-E983112D8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286D-2CD2-4554-A5AF-0DBC7FC42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E292D-DCD9-4022-B28C-F335368F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BBC11-F554-4D66-A7D9-2DB7FB931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5150C-53AF-4AFF-BCE3-0BBB51315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C01EB-EC39-42FC-9005-4A24E8878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7AF3C-EABD-4E6C-B6C3-A3EB03335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4F1DC-7510-450F-9126-C71DD8005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8409-D7FD-4A44-85BB-6530D5B4E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D9BDCE60-A17C-4EA0-8057-C2D428C96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90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90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3" r:id="rId1"/>
    <p:sldLayoutId id="2147484963" r:id="rId2"/>
    <p:sldLayoutId id="2147484964" r:id="rId3"/>
    <p:sldLayoutId id="2147484965" r:id="rId4"/>
    <p:sldLayoutId id="2147484966" r:id="rId5"/>
    <p:sldLayoutId id="2147484967" r:id="rId6"/>
    <p:sldLayoutId id="2147484968" r:id="rId7"/>
    <p:sldLayoutId id="2147484969" r:id="rId8"/>
    <p:sldLayoutId id="2147484970" r:id="rId9"/>
    <p:sldLayoutId id="2147484971" r:id="rId10"/>
    <p:sldLayoutId id="214748497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3076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7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15925" y="765175"/>
            <a:ext cx="9072563" cy="58477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40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«О новациях, предусмотренных проектом закона Самарской области «О внесении изменений в Закон Самарской области «О бюджетном устройстве и бюджетном процессе в Самарской области»</a:t>
            </a:r>
          </a:p>
          <a:p>
            <a:pPr algn="ctr" eaLnBrk="0" hangingPunct="0">
              <a:defRPr/>
            </a:pPr>
            <a:endParaRPr lang="ru-RU" sz="2800" b="1" kern="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marL="357188" algn="ctr" eaLnBrk="0" hangingPunct="0">
              <a:defRPr/>
            </a:pPr>
            <a:r>
              <a:rPr lang="ru-RU" sz="26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Докладчик – </a:t>
            </a:r>
            <a:r>
              <a:rPr lang="ru-RU" sz="26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Валитова </a:t>
            </a:r>
            <a:r>
              <a:rPr lang="ru-RU" sz="2600" b="1" i="1" kern="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Альбина </a:t>
            </a:r>
            <a:r>
              <a:rPr lang="ru-RU" sz="2600" b="1" i="1" kern="0" dirty="0" err="1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Айратовна</a:t>
            </a:r>
            <a:r>
              <a:rPr lang="ru-RU" sz="2600" b="1" i="1" kern="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endParaRPr lang="ru-RU" sz="2600" b="1" i="1" kern="0" dirty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57188" algn="ctr" eaLnBrk="0" hangingPunct="0">
              <a:defRPr/>
            </a:pPr>
            <a:r>
              <a:rPr lang="ru-RU" sz="2600" b="1" i="1" kern="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консультант </a:t>
            </a:r>
            <a:r>
              <a:rPr lang="ru-RU" sz="26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управления региональных межбюджетных отношений  министерства управления финансами Самарской области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B4DC6E18-D3C8-43CE-9889-464268A509B9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pSp>
        <p:nvGrpSpPr>
          <p:cNvPr id="12291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303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4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cxnSp>
        <p:nvCxnSpPr>
          <p:cNvPr id="38" name="Прямая соединительная линия 37"/>
          <p:cNvCxnSpPr/>
          <p:nvPr/>
        </p:nvCxnSpPr>
        <p:spPr>
          <a:xfrm>
            <a:off x="6456363" y="26257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160838" y="26368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Выноска-облако 17"/>
          <p:cNvSpPr/>
          <p:nvPr/>
        </p:nvSpPr>
        <p:spPr>
          <a:xfrm>
            <a:off x="7761288" y="404813"/>
            <a:ext cx="1871662" cy="720725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Закон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№ 307-ФЗ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97013" y="981075"/>
            <a:ext cx="5903912" cy="647700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Дотации на ВБО поселений (ВГР)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из бюджета муниципального района (ГО и ГО с ВГД)</a:t>
            </a:r>
          </a:p>
          <a:p>
            <a:pPr algn="ctr">
              <a:defRPr/>
            </a:pP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576513" y="4149725"/>
            <a:ext cx="4608512" cy="503238"/>
          </a:xfrm>
          <a:prstGeom prst="roundRect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+ Распределение дотаций на 3 года </a:t>
            </a:r>
          </a:p>
        </p:txBody>
      </p:sp>
      <p:sp>
        <p:nvSpPr>
          <p:cNvPr id="58" name="Стрелка вправо 57"/>
          <p:cNvSpPr/>
          <p:nvPr/>
        </p:nvSpPr>
        <p:spPr>
          <a:xfrm rot="5400000">
            <a:off x="4267201" y="3394075"/>
            <a:ext cx="1225550" cy="142875"/>
          </a:xfrm>
          <a:prstGeom prst="righ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657600" y="2060575"/>
            <a:ext cx="2447925" cy="790575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Статьи 26 и 28</a:t>
            </a:r>
          </a:p>
        </p:txBody>
      </p:sp>
      <p:sp>
        <p:nvSpPr>
          <p:cNvPr id="28" name="Выгнутая вправо стрелка 27"/>
          <p:cNvSpPr/>
          <p:nvPr/>
        </p:nvSpPr>
        <p:spPr>
          <a:xfrm>
            <a:off x="6105525" y="1700213"/>
            <a:ext cx="719138" cy="431800"/>
          </a:xfrm>
          <a:prstGeom prst="curvedLef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30" name="Овальная выноска 29"/>
          <p:cNvSpPr/>
          <p:nvPr/>
        </p:nvSpPr>
        <p:spPr>
          <a:xfrm>
            <a:off x="2216150" y="3429000"/>
            <a:ext cx="1873250" cy="576263"/>
          </a:xfrm>
          <a:prstGeom prst="wedgeEllipseCallou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Ст.142.1.БК</a:t>
            </a:r>
          </a:p>
        </p:txBody>
      </p:sp>
      <p:sp>
        <p:nvSpPr>
          <p:cNvPr id="31" name="Овальная выноска 30"/>
          <p:cNvSpPr/>
          <p:nvPr/>
        </p:nvSpPr>
        <p:spPr>
          <a:xfrm>
            <a:off x="6105525" y="3429000"/>
            <a:ext cx="1873250" cy="576263"/>
          </a:xfrm>
          <a:prstGeom prst="wedgeEllipseCallou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Ст.142.8.БК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76513" y="4797425"/>
            <a:ext cx="4608512" cy="503238"/>
          </a:xfrm>
          <a:prstGeom prst="roundRect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+ Могут учитываться неналоговые доходы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21CDBE09-18C1-43E4-AF7E-9239FDB539C6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pSp>
        <p:nvGrpSpPr>
          <p:cNvPr id="13315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3331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2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cxnSp>
        <p:nvCxnSpPr>
          <p:cNvPr id="38" name="Прямая соединительная линия 37"/>
          <p:cNvCxnSpPr/>
          <p:nvPr/>
        </p:nvCxnSpPr>
        <p:spPr>
          <a:xfrm>
            <a:off x="6456363" y="26257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160838" y="26368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Выноска-облако 17"/>
          <p:cNvSpPr/>
          <p:nvPr/>
        </p:nvSpPr>
        <p:spPr>
          <a:xfrm>
            <a:off x="7689850" y="404813"/>
            <a:ext cx="1871663" cy="720725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Закон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№ 307-ФЗ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39888" y="1268413"/>
            <a:ext cx="5905500" cy="647700"/>
          </a:xfrm>
          <a:prstGeom prst="round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Статьи 30 и 31. Субсидии из местных бюджетов в областной бюджет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31825" y="3140992"/>
            <a:ext cx="3457575" cy="1295400"/>
          </a:xfrm>
          <a:prstGeom prst="roundRect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Поселения и городские округа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Муниципальные районы и городские округа</a:t>
            </a:r>
          </a:p>
        </p:txBody>
      </p:sp>
      <p:sp>
        <p:nvSpPr>
          <p:cNvPr id="31" name="Овальная выноска 30"/>
          <p:cNvSpPr/>
          <p:nvPr/>
        </p:nvSpPr>
        <p:spPr>
          <a:xfrm>
            <a:off x="4089400" y="620713"/>
            <a:ext cx="1873250" cy="576262"/>
          </a:xfrm>
          <a:prstGeom prst="wedgeEllipseCallou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Ст.142.2.БК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168900" y="3140992"/>
            <a:ext cx="4464050" cy="1295400"/>
          </a:xfrm>
          <a:prstGeom prst="roundRect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Муниципальные районы и городские округа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Внутригородские районы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2073275" y="4436392"/>
            <a:ext cx="485775" cy="504825"/>
          </a:xfrm>
          <a:prstGeom prst="downArrow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849313" y="4941217"/>
            <a:ext cx="2879725" cy="1008063"/>
          </a:xfrm>
          <a:prstGeom prst="ellipse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Times New Roman"/>
                <a:cs typeface="Times New Roman"/>
              </a:rPr>
              <a:t>2-кратный уровень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7040563" y="4436392"/>
            <a:ext cx="485775" cy="504825"/>
          </a:xfrm>
          <a:prstGeom prst="downArrow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3326" name="Прямоугольник 34"/>
          <p:cNvSpPr>
            <a:spLocks noChangeArrowheads="1"/>
          </p:cNvSpPr>
          <p:nvPr/>
        </p:nvSpPr>
        <p:spPr bwMode="auto">
          <a:xfrm>
            <a:off x="1784648" y="2375256"/>
            <a:ext cx="11223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2"/>
                </a:solidFill>
              </a:rPr>
              <a:t>2019 год</a:t>
            </a:r>
          </a:p>
        </p:txBody>
      </p:sp>
      <p:sp>
        <p:nvSpPr>
          <p:cNvPr id="13327" name="TextBox 40"/>
          <p:cNvSpPr txBox="1">
            <a:spLocks noChangeArrowheads="1"/>
          </p:cNvSpPr>
          <p:nvPr/>
        </p:nvSpPr>
        <p:spPr bwMode="auto">
          <a:xfrm>
            <a:off x="6824663" y="2492896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/>
              <a:t>2020 год</a:t>
            </a:r>
          </a:p>
        </p:txBody>
      </p:sp>
      <p:sp>
        <p:nvSpPr>
          <p:cNvPr id="45" name="Овал 44"/>
          <p:cNvSpPr/>
          <p:nvPr/>
        </p:nvSpPr>
        <p:spPr>
          <a:xfrm>
            <a:off x="5745163" y="4941217"/>
            <a:ext cx="3016250" cy="927100"/>
          </a:xfrm>
          <a:prstGeom prst="ellipse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Times New Roman"/>
                <a:cs typeface="Times New Roman"/>
              </a:rPr>
              <a:t>3-кратный уровень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3584575" y="2565400"/>
            <a:ext cx="2232025" cy="719138"/>
          </a:xfrm>
          <a:prstGeom prst="ellipse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Группы МО</a:t>
            </a:r>
          </a:p>
        </p:txBody>
      </p:sp>
      <p:sp>
        <p:nvSpPr>
          <p:cNvPr id="48" name="Стрелка вниз 47"/>
          <p:cNvSpPr/>
          <p:nvPr/>
        </p:nvSpPr>
        <p:spPr>
          <a:xfrm>
            <a:off x="4592638" y="1916113"/>
            <a:ext cx="215900" cy="649287"/>
          </a:xfrm>
          <a:prstGeom prst="down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EF855504-D0A6-4D5D-9127-3BE913BC518F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pSp>
        <p:nvGrpSpPr>
          <p:cNvPr id="14339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4360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1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cxnSp>
        <p:nvCxnSpPr>
          <p:cNvPr id="38" name="Прямая соединительная линия 37"/>
          <p:cNvCxnSpPr/>
          <p:nvPr/>
        </p:nvCxnSpPr>
        <p:spPr>
          <a:xfrm>
            <a:off x="6456363" y="26257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160838" y="26368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281113" y="2349054"/>
          <a:ext cx="7489080" cy="2880146"/>
        </p:xfrm>
        <a:graphic>
          <a:graphicData uri="http://schemas.openxmlformats.org/drawingml/2006/table">
            <a:tbl>
              <a:tblPr/>
              <a:tblGrid>
                <a:gridCol w="2707942"/>
                <a:gridCol w="2490483"/>
                <a:gridCol w="2290655"/>
              </a:tblGrid>
              <a:tr h="14399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Коэффициент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=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старая методика)</a:t>
                      </a:r>
                      <a:endParaRPr lang="ru-RU" sz="16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21838" marB="218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В соответствии с новыми изменениями в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БК (без </a:t>
                      </a:r>
                      <a:r>
                        <a:rPr lang="ru-RU" sz="18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учёта ГО для поселений) 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(новая </a:t>
                      </a:r>
                      <a:r>
                        <a:rPr lang="ru-RU" sz="18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методика)</a:t>
                      </a:r>
                      <a:endParaRPr lang="ru-RU" sz="18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29700" marR="18053" marT="18053" marB="29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Коэффициент = </a:t>
                      </a: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9700" marR="18053" marT="18053" marB="29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Коэффициент =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21838" marB="218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b="0" dirty="0">
                          <a:latin typeface="+mn-lt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2000" b="0" dirty="0" smtClean="0">
                          <a:latin typeface="+mn-lt"/>
                          <a:ea typeface="Calibri"/>
                          <a:cs typeface="Times New Roman"/>
                        </a:rPr>
                        <a:t>943,7</a:t>
                      </a:r>
                      <a:endParaRPr lang="ru-RU" sz="20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21838" marB="218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n-lt"/>
                          <a:ea typeface="Calibri"/>
                          <a:cs typeface="Times New Roman"/>
                        </a:rPr>
                        <a:t>63 421</a:t>
                      </a:r>
                      <a:r>
                        <a:rPr lang="en-US" sz="2000" b="0" dirty="0" smtClean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000" b="0" dirty="0" smtClean="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20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700" marR="18053" marT="18053" marB="297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+mn-lt"/>
                          <a:ea typeface="Calibri"/>
                          <a:cs typeface="Times New Roman"/>
                        </a:rPr>
                        <a:t>27 </a:t>
                      </a:r>
                      <a:r>
                        <a:rPr lang="en-US" sz="2000" b="0" dirty="0" smtClean="0">
                          <a:latin typeface="+mn-lt"/>
                          <a:ea typeface="Calibri"/>
                          <a:cs typeface="Times New Roman"/>
                        </a:rPr>
                        <a:t>540,</a:t>
                      </a:r>
                      <a:r>
                        <a:rPr lang="ru-RU" sz="2000" b="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20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21838" marB="218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14358" name="Rectangle 1"/>
          <p:cNvSpPr>
            <a:spLocks noChangeArrowheads="1"/>
          </p:cNvSpPr>
          <p:nvPr/>
        </p:nvSpPr>
        <p:spPr bwMode="auto">
          <a:xfrm>
            <a:off x="344488" y="1381125"/>
            <a:ext cx="9361487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b="1" dirty="0"/>
              <a:t>Примеры расчёта </a:t>
            </a:r>
            <a:r>
              <a:rPr lang="ru-RU" b="1" dirty="0" smtClean="0"/>
              <a:t>«отрицательных трансфертов»</a:t>
            </a:r>
            <a:endParaRPr lang="ru-RU" b="1" dirty="0"/>
          </a:p>
          <a:p>
            <a:pPr algn="ctr" eaLnBrk="0" hangingPunct="0"/>
            <a:r>
              <a:rPr lang="ru-RU" b="1" dirty="0"/>
              <a:t>в соответствии со статьёй 142.2 Бюджетного кодекса РФ в 2020 году (в тыс. руб.)</a:t>
            </a:r>
          </a:p>
          <a:p>
            <a:pPr algn="ctr" eaLnBrk="0" hangingPunct="0"/>
            <a:endParaRPr lang="ru-RU" sz="1600" b="1" dirty="0"/>
          </a:p>
        </p:txBody>
      </p:sp>
      <p:sp>
        <p:nvSpPr>
          <p:cNvPr id="24" name="Выноска-облако 23"/>
          <p:cNvSpPr/>
          <p:nvPr/>
        </p:nvSpPr>
        <p:spPr>
          <a:xfrm>
            <a:off x="7689850" y="404813"/>
            <a:ext cx="1871663" cy="720725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Закон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№ 307-ФЗ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C76408A7-369E-4215-A029-2ED2626E2E99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pSp>
        <p:nvGrpSpPr>
          <p:cNvPr id="15363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5379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0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cxnSp>
        <p:nvCxnSpPr>
          <p:cNvPr id="38" name="Прямая соединительная линия 37"/>
          <p:cNvCxnSpPr/>
          <p:nvPr/>
        </p:nvCxnSpPr>
        <p:spPr>
          <a:xfrm>
            <a:off x="6456363" y="26257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160838" y="26368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Выноска-облако 10"/>
          <p:cNvSpPr/>
          <p:nvPr/>
        </p:nvSpPr>
        <p:spPr>
          <a:xfrm>
            <a:off x="7473950" y="404813"/>
            <a:ext cx="2160588" cy="865187"/>
          </a:xfrm>
          <a:prstGeom prst="cloudCallout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</a:rPr>
              <a:t>Действующие положения БК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4850" y="836191"/>
            <a:ext cx="6408738" cy="936625"/>
          </a:xfrm>
          <a:prstGeom prst="round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ru-RU" sz="1600" b="1">
                <a:solidFill>
                  <a:schemeClr val="tx2"/>
                </a:solidFill>
              </a:rPr>
              <a:t>Статья </a:t>
            </a:r>
            <a:r>
              <a:rPr lang="ru-RU" sz="1600" b="1" dirty="0">
                <a:solidFill>
                  <a:schemeClr val="tx2"/>
                </a:solidFill>
              </a:rPr>
              <a:t>33.1. </a:t>
            </a:r>
            <a:r>
              <a:rPr lang="ru-RU" sz="1400" b="1" dirty="0">
                <a:solidFill>
                  <a:schemeClr val="tx2"/>
                </a:solidFill>
              </a:rPr>
              <a:t>Предоставление иных межбюджетных трансфертов (ИМТ) из бюджетов муниципальных районов и городских округов с внутригородским делением</a:t>
            </a:r>
            <a:endParaRPr lang="ru-RU" sz="14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6" name="Овал 15"/>
          <p:cNvSpPr/>
          <p:nvPr/>
        </p:nvSpPr>
        <p:spPr>
          <a:xfrm>
            <a:off x="5745163" y="2420938"/>
            <a:ext cx="2952750" cy="1295400"/>
          </a:xfrm>
          <a:prstGeom prst="ellipse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</a:rPr>
              <a:t>Общий  объём</a:t>
            </a:r>
          </a:p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</a:rPr>
              <a:t>ДВБО</a:t>
            </a:r>
          </a:p>
        </p:txBody>
      </p:sp>
      <p:sp>
        <p:nvSpPr>
          <p:cNvPr id="17" name="Овал 16"/>
          <p:cNvSpPr/>
          <p:nvPr/>
        </p:nvSpPr>
        <p:spPr>
          <a:xfrm>
            <a:off x="920750" y="2420938"/>
            <a:ext cx="3168650" cy="1295400"/>
          </a:xfrm>
          <a:prstGeom prst="ellipse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</a:rPr>
              <a:t>Общий  объём</a:t>
            </a:r>
          </a:p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</a:rPr>
              <a:t>ИМТ, </a:t>
            </a:r>
          </a:p>
          <a:p>
            <a:pPr algn="ctr">
              <a:defRPr/>
            </a:pPr>
            <a:r>
              <a:rPr lang="ru-RU" u="sng" dirty="0">
                <a:solidFill>
                  <a:schemeClr val="tx2"/>
                </a:solidFill>
              </a:rPr>
              <a:t>за исключением:</a:t>
            </a:r>
          </a:p>
        </p:txBody>
      </p:sp>
      <p:sp>
        <p:nvSpPr>
          <p:cNvPr id="15373" name="TextBox 29"/>
          <p:cNvSpPr txBox="1">
            <a:spLocks noChangeArrowheads="1"/>
          </p:cNvSpPr>
          <p:nvPr/>
        </p:nvSpPr>
        <p:spPr bwMode="auto">
          <a:xfrm>
            <a:off x="2216696" y="3934797"/>
            <a:ext cx="52318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/>
              <a:t>решение ВМЗ, в соответствии </a:t>
            </a:r>
            <a:r>
              <a:rPr lang="ru-RU" dirty="0" smtClean="0"/>
              <a:t>с заключёнными</a:t>
            </a:r>
            <a:br>
              <a:rPr lang="ru-RU" dirty="0" smtClean="0"/>
            </a:br>
            <a:r>
              <a:rPr lang="ru-RU" dirty="0" smtClean="0"/>
              <a:t>соглашениями</a:t>
            </a:r>
            <a:r>
              <a:rPr lang="en-US" dirty="0" smtClean="0"/>
              <a:t> </a:t>
            </a:r>
            <a:r>
              <a:rPr lang="ru-RU" dirty="0" smtClean="0"/>
              <a:t>(«передача полномочий»)</a:t>
            </a:r>
            <a:endParaRPr lang="ru-RU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1857375" y="4076700"/>
            <a:ext cx="358775" cy="215900"/>
          </a:xfrm>
          <a:prstGeom prst="rightArrow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1857375" y="4674337"/>
            <a:ext cx="358775" cy="215900"/>
          </a:xfrm>
          <a:prstGeom prst="rightArrow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5376" name="TextBox 32"/>
          <p:cNvSpPr txBox="1">
            <a:spLocks noChangeArrowheads="1"/>
          </p:cNvSpPr>
          <p:nvPr/>
        </p:nvSpPr>
        <p:spPr bwMode="auto">
          <a:xfrm>
            <a:off x="2224942" y="4598712"/>
            <a:ext cx="2504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целях поощрения МО</a:t>
            </a:r>
          </a:p>
        </p:txBody>
      </p:sp>
      <p:sp>
        <p:nvSpPr>
          <p:cNvPr id="34" name="Стрелка углом вверх 33"/>
          <p:cNvSpPr/>
          <p:nvPr/>
        </p:nvSpPr>
        <p:spPr>
          <a:xfrm rot="5400000">
            <a:off x="956468" y="4472782"/>
            <a:ext cx="2087563" cy="431800"/>
          </a:xfrm>
          <a:prstGeom prst="bentUpArrow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5378" name="TextBox 34"/>
          <p:cNvSpPr txBox="1">
            <a:spLocks noChangeArrowheads="1"/>
          </p:cNvSpPr>
          <p:nvPr/>
        </p:nvSpPr>
        <p:spPr bwMode="auto">
          <a:xfrm>
            <a:off x="2216696" y="5447183"/>
            <a:ext cx="48803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источником </a:t>
            </a:r>
            <a:r>
              <a:rPr lang="ru-RU" dirty="0"/>
              <a:t>финансового обеспечения</a:t>
            </a:r>
          </a:p>
          <a:p>
            <a:r>
              <a:rPr lang="ru-RU" dirty="0"/>
              <a:t>которых являются ИМТ из </a:t>
            </a:r>
            <a:r>
              <a:rPr lang="ru-RU" smtClean="0"/>
              <a:t>областного бюджета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520952" y="2414498"/>
            <a:ext cx="12241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C00000"/>
                </a:solidFill>
                <a:latin typeface="+mn-lt"/>
              </a:rPr>
              <a:t>≤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2216696" y="5048344"/>
            <a:ext cx="46858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ликвидация последствий стих. бедствий и ЧС</a:t>
            </a:r>
            <a:endParaRPr lang="ru-RU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1893496" y="5139608"/>
            <a:ext cx="358775" cy="215900"/>
          </a:xfrm>
          <a:prstGeom prst="rightArrow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F8505321-110F-4E39-9582-7BCBEF5FEF23}" type="slidenum">
              <a:rPr lang="ru-RU" sz="1600" smtClean="0">
                <a:latin typeface="+mn-lt"/>
              </a:rPr>
              <a:pPr>
                <a:defRPr/>
              </a:pPr>
              <a:t>2</a:t>
            </a:fld>
            <a:endParaRPr lang="ru-RU" sz="1600" dirty="0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1825" y="765175"/>
            <a:ext cx="2376488" cy="1439863"/>
          </a:xfrm>
          <a:prstGeom prst="rect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</a:rPr>
              <a:t>Федеральный закон </a:t>
            </a:r>
          </a:p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</a:rPr>
              <a:t>от 02.08.2019 </a:t>
            </a:r>
            <a:r>
              <a:rPr lang="ru-RU" sz="1400" b="1" dirty="0">
                <a:solidFill>
                  <a:schemeClr val="tx2"/>
                </a:solidFill>
              </a:rPr>
              <a:t>№ 307-ФЗ </a:t>
            </a:r>
          </a:p>
        </p:txBody>
      </p:sp>
      <p:grpSp>
        <p:nvGrpSpPr>
          <p:cNvPr id="4100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4114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5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14" name="Стрелка вниз 13"/>
          <p:cNvSpPr/>
          <p:nvPr/>
        </p:nvSpPr>
        <p:spPr>
          <a:xfrm rot="18909284">
            <a:off x="1852613" y="2201863"/>
            <a:ext cx="433387" cy="574675"/>
          </a:xfrm>
          <a:prstGeom prst="downArrow">
            <a:avLst/>
          </a:prstGeom>
          <a:solidFill>
            <a:srgbClr val="FFE1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13" name="Прямоугольник 12"/>
          <p:cNvSpPr/>
          <p:nvPr/>
        </p:nvSpPr>
        <p:spPr>
          <a:xfrm>
            <a:off x="3657600" y="765175"/>
            <a:ext cx="2519363" cy="1439863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</a:rPr>
              <a:t>Федеральный закон от 02.08.2019 </a:t>
            </a:r>
            <a:r>
              <a:rPr lang="ru-RU" sz="1400" b="1" dirty="0">
                <a:solidFill>
                  <a:schemeClr val="tx2"/>
                </a:solidFill>
              </a:rPr>
              <a:t>№ 278-ФЗ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3081338" y="3573463"/>
            <a:ext cx="433387" cy="574675"/>
          </a:xfrm>
          <a:prstGeom prst="downArrow">
            <a:avLst/>
          </a:prstGeom>
          <a:solidFill>
            <a:srgbClr val="FFE1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19" name="Прямоугольник 18"/>
          <p:cNvSpPr/>
          <p:nvPr/>
        </p:nvSpPr>
        <p:spPr>
          <a:xfrm>
            <a:off x="344488" y="4149725"/>
            <a:ext cx="9361487" cy="574675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chemeClr val="tx2"/>
                </a:solidFill>
              </a:rPr>
              <a:t>                         Внесение изменений в Закон Самарской      области от 28.12.2005 </a:t>
            </a:r>
            <a:r>
              <a:rPr lang="ru-RU" sz="1400" b="1" dirty="0">
                <a:solidFill>
                  <a:schemeClr val="tx2"/>
                </a:solidFill>
              </a:rPr>
              <a:t>№ 235-ГД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 rot="2579672">
            <a:off x="4443413" y="2203450"/>
            <a:ext cx="433387" cy="574675"/>
          </a:xfrm>
          <a:prstGeom prst="downArrow">
            <a:avLst/>
          </a:prstGeom>
          <a:solidFill>
            <a:srgbClr val="FFE1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23" name="Овал 22"/>
          <p:cNvSpPr/>
          <p:nvPr/>
        </p:nvSpPr>
        <p:spPr>
          <a:xfrm>
            <a:off x="1784350" y="2565400"/>
            <a:ext cx="3097213" cy="1008063"/>
          </a:xfrm>
          <a:prstGeom prst="ellipse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Новая редакция БК </a:t>
            </a:r>
          </a:p>
        </p:txBody>
      </p:sp>
      <p:sp>
        <p:nvSpPr>
          <p:cNvPr id="15" name="Овал 14"/>
          <p:cNvSpPr/>
          <p:nvPr/>
        </p:nvSpPr>
        <p:spPr>
          <a:xfrm>
            <a:off x="6392863" y="2492375"/>
            <a:ext cx="3097212" cy="1008063"/>
          </a:xfrm>
          <a:prstGeom prst="ellipse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Действующие положения БК 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1352550" y="2205038"/>
            <a:ext cx="287338" cy="2519362"/>
          </a:xfrm>
          <a:prstGeom prst="downArrow">
            <a:avLst/>
          </a:prstGeom>
          <a:solidFill>
            <a:srgbClr val="CCFFFF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5097463" y="2205038"/>
            <a:ext cx="287337" cy="2519362"/>
          </a:xfrm>
          <a:prstGeom prst="downArrow">
            <a:avLst/>
          </a:prstGeom>
          <a:solidFill>
            <a:srgbClr val="CCFFFF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8048625" y="3500438"/>
            <a:ext cx="288925" cy="1223962"/>
          </a:xfrm>
          <a:prstGeom prst="downArrow">
            <a:avLst/>
          </a:prstGeom>
          <a:solidFill>
            <a:srgbClr val="FF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44488" y="4724400"/>
            <a:ext cx="3024187" cy="1008063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600" dirty="0">
                <a:solidFill>
                  <a:schemeClr val="tx2"/>
                </a:solidFill>
              </a:rPr>
              <a:t>Статьи: 4, 5, 9, 10, 10.1, 19, 19.2, 19.3, 19.3.1,19.5, 19.6, 25, 26, 28, 30, 31, 33.1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297238" y="4724400"/>
            <a:ext cx="3240087" cy="1008063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Статьи: 36, 38, 38.1, 39, 39.1, 40, 52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465888" y="4724400"/>
            <a:ext cx="3240087" cy="1008063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Статьи: 1.2, 33, 49.1, 78</a:t>
            </a:r>
          </a:p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FD79E885-D67F-4228-805B-BC86F75407E4}" type="slidenum">
              <a:rPr lang="ru-RU" sz="1600" smtClean="0">
                <a:latin typeface="+mn-lt"/>
              </a:rPr>
              <a:pPr>
                <a:defRPr/>
              </a:pPr>
              <a:t>3</a:t>
            </a:fld>
            <a:endParaRPr lang="ru-RU" sz="1600" dirty="0">
              <a:latin typeface="+mn-lt"/>
            </a:endParaRPr>
          </a:p>
        </p:txBody>
      </p:sp>
      <p:grpSp>
        <p:nvGrpSpPr>
          <p:cNvPr id="5123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5150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51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640632" y="2276872"/>
          <a:ext cx="6603999" cy="3748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/>
                <a:gridCol w="2201333"/>
                <a:gridCol w="2201333"/>
              </a:tblGrid>
              <a:tr h="368942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 МО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 ввода в действие норматива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6805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 2021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1356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бюджеты городских округов с внутригородским делением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8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бюджеты городских округов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2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бюджеты муниципальных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48" name="TextBox 24"/>
          <p:cNvSpPr txBox="1">
            <a:spLocks noChangeArrowheads="1"/>
          </p:cNvSpPr>
          <p:nvPr/>
        </p:nvSpPr>
        <p:spPr bwMode="auto">
          <a:xfrm>
            <a:off x="1065213" y="1628775"/>
            <a:ext cx="80645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700"/>
              </a:lnSpc>
            </a:pPr>
            <a:r>
              <a:rPr lang="ru-RU" b="1" dirty="0"/>
              <a:t>Единые нормативы отчислений в бюджеты муниципальных образований </a:t>
            </a:r>
          </a:p>
          <a:p>
            <a:pPr algn="ctr">
              <a:lnSpc>
                <a:spcPts val="1700"/>
              </a:lnSpc>
            </a:pPr>
            <a:r>
              <a:rPr lang="ru-RU" b="1" dirty="0"/>
              <a:t>от налога, взимаемого в связи </a:t>
            </a:r>
            <a:r>
              <a:rPr lang="ru-RU" b="1" dirty="0" smtClean="0"/>
              <a:t>с применением </a:t>
            </a:r>
            <a:r>
              <a:rPr lang="ru-RU" b="1" dirty="0"/>
              <a:t>УСН ,%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712913" y="620713"/>
            <a:ext cx="6480175" cy="792162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1. Единые нормативы отчислений в местные бюджеты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налоговых доходов, зачисляемых в областной бюджет</a:t>
            </a:r>
          </a:p>
          <a:p>
            <a:pPr algn="ctr">
              <a:defRPr/>
            </a:pP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1E05BEEF-A060-4A47-9B09-421A7374EC4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pSp>
        <p:nvGrpSpPr>
          <p:cNvPr id="6147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6167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cxnSp>
        <p:nvCxnSpPr>
          <p:cNvPr id="38" name="Прямая соединительная линия 37"/>
          <p:cNvCxnSpPr>
            <a:endCxn id="32" idx="2"/>
          </p:cNvCxnSpPr>
          <p:nvPr/>
        </p:nvCxnSpPr>
        <p:spPr>
          <a:xfrm>
            <a:off x="4305300" y="32829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160838" y="26368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2000250" y="1484313"/>
            <a:ext cx="1296988" cy="431800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00B050"/>
                </a:solidFill>
              </a:rPr>
              <a:t>СГД</a:t>
            </a:r>
          </a:p>
        </p:txBody>
      </p:sp>
      <p:sp>
        <p:nvSpPr>
          <p:cNvPr id="13" name="Стрелка вниз 12"/>
          <p:cNvSpPr/>
          <p:nvPr/>
        </p:nvSpPr>
        <p:spPr>
          <a:xfrm flipH="1" flipV="1">
            <a:off x="2792413" y="1916113"/>
            <a:ext cx="144462" cy="1225550"/>
          </a:xfrm>
          <a:prstGeom prst="down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6152" name="TextBox 13"/>
          <p:cNvSpPr txBox="1">
            <a:spLocks noChangeArrowheads="1"/>
          </p:cNvSpPr>
          <p:nvPr/>
        </p:nvSpPr>
        <p:spPr bwMode="auto">
          <a:xfrm>
            <a:off x="2865438" y="2060575"/>
            <a:ext cx="2222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/>
              <a:t>проект закона</a:t>
            </a:r>
          </a:p>
          <a:p>
            <a:r>
              <a:rPr lang="ru-RU" sz="1600"/>
              <a:t>об областном бюджете</a:t>
            </a:r>
          </a:p>
        </p:txBody>
      </p:sp>
      <p:sp>
        <p:nvSpPr>
          <p:cNvPr id="15" name="Овал 14"/>
          <p:cNvSpPr/>
          <p:nvPr/>
        </p:nvSpPr>
        <p:spPr>
          <a:xfrm>
            <a:off x="1712913" y="3141663"/>
            <a:ext cx="1944687" cy="935037"/>
          </a:xfrm>
          <a:prstGeom prst="ellipse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</a:rPr>
              <a:t>МУФ </a:t>
            </a:r>
          </a:p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</a:rPr>
              <a:t>Самарской области</a:t>
            </a:r>
          </a:p>
        </p:txBody>
      </p:sp>
      <p:sp>
        <p:nvSpPr>
          <p:cNvPr id="17" name="Стрелка вниз 16"/>
          <p:cNvSpPr/>
          <p:nvPr/>
        </p:nvSpPr>
        <p:spPr>
          <a:xfrm flipH="1" flipV="1">
            <a:off x="2360613" y="1916113"/>
            <a:ext cx="144462" cy="1225550"/>
          </a:xfrm>
          <a:prstGeom prst="downArrow">
            <a:avLst/>
          </a:prstGeom>
          <a:solidFill>
            <a:srgbClr val="FFCC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57825" y="3068638"/>
            <a:ext cx="3816350" cy="1223962"/>
          </a:xfrm>
          <a:prstGeom prst="rect">
            <a:avLst/>
          </a:prstGeom>
          <a:solidFill>
            <a:srgbClr val="FF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buFontTx/>
              <a:buAutoNum type="arabicParenR"/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расчетный объем дотаций на ВБО;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прогноз НДФЛ;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расчетный дополнительный норматив отчислений от НДФЛ</a:t>
            </a:r>
          </a:p>
          <a:p>
            <a:pPr marL="342900" indent="-342900">
              <a:buFontTx/>
              <a:buAutoNum type="arabicParenR"/>
              <a:defRPr/>
            </a:pP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5400000" flipH="1" flipV="1">
            <a:off x="4486275" y="2744788"/>
            <a:ext cx="142875" cy="1800225"/>
          </a:xfrm>
          <a:prstGeom prst="downArrow">
            <a:avLst/>
          </a:prstGeom>
          <a:solidFill>
            <a:srgbClr val="FFCC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745163" y="4724400"/>
            <a:ext cx="2520950" cy="936625"/>
          </a:xfrm>
          <a:prstGeom prst="ellipse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</a:rPr>
              <a:t>Муниципальные районы, </a:t>
            </a:r>
          </a:p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</a:rPr>
              <a:t>городские округа 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97238" y="5516563"/>
            <a:ext cx="2232025" cy="792162"/>
          </a:xfrm>
          <a:prstGeom prst="rect">
            <a:avLst/>
          </a:prstGeom>
          <a:solidFill>
            <a:srgbClr val="FF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Согласование представительного органа МО</a:t>
            </a:r>
          </a:p>
        </p:txBody>
      </p:sp>
      <p:sp>
        <p:nvSpPr>
          <p:cNvPr id="23" name="Стрелка вниз 22"/>
          <p:cNvSpPr/>
          <p:nvPr/>
        </p:nvSpPr>
        <p:spPr>
          <a:xfrm rot="10800000" flipH="1" flipV="1">
            <a:off x="6969125" y="4292600"/>
            <a:ext cx="144463" cy="431800"/>
          </a:xfrm>
          <a:prstGeom prst="downArrow">
            <a:avLst/>
          </a:prstGeom>
          <a:solidFill>
            <a:srgbClr val="FFCC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39" name="Стрелка углом 38"/>
          <p:cNvSpPr/>
          <p:nvPr/>
        </p:nvSpPr>
        <p:spPr>
          <a:xfrm rot="10800000">
            <a:off x="5529263" y="5661025"/>
            <a:ext cx="1511300" cy="360363"/>
          </a:xfrm>
          <a:prstGeom prst="bentArrow">
            <a:avLst>
              <a:gd name="adj1" fmla="val 25000"/>
              <a:gd name="adj2" fmla="val 22354"/>
              <a:gd name="adj3" fmla="val 25000"/>
              <a:gd name="adj4" fmla="val 43750"/>
            </a:avLst>
          </a:prstGeom>
          <a:solidFill>
            <a:srgbClr val="FFCC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6161" name="TextBox 42"/>
          <p:cNvSpPr txBox="1">
            <a:spLocks noChangeArrowheads="1"/>
          </p:cNvSpPr>
          <p:nvPr/>
        </p:nvSpPr>
        <p:spPr bwMode="auto">
          <a:xfrm>
            <a:off x="3729038" y="3141663"/>
            <a:ext cx="15843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00"/>
              </a:lnSpc>
            </a:pPr>
            <a:r>
              <a:rPr lang="ru-RU" sz="1600"/>
              <a:t>  в течение 3 рабочих  дней</a:t>
            </a:r>
          </a:p>
        </p:txBody>
      </p:sp>
      <p:sp>
        <p:nvSpPr>
          <p:cNvPr id="44" name="Стрелка углом 43"/>
          <p:cNvSpPr/>
          <p:nvPr/>
        </p:nvSpPr>
        <p:spPr>
          <a:xfrm rot="16200000">
            <a:off x="1964532" y="4617243"/>
            <a:ext cx="1873250" cy="792163"/>
          </a:xfrm>
          <a:prstGeom prst="bentArrow">
            <a:avLst>
              <a:gd name="adj1" fmla="val 11772"/>
              <a:gd name="adj2" fmla="val 22354"/>
              <a:gd name="adj3" fmla="val 25000"/>
              <a:gd name="adj4" fmla="val 43750"/>
            </a:avLst>
          </a:prstGeom>
          <a:solidFill>
            <a:srgbClr val="FFCC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6163" name="TextBox 44"/>
          <p:cNvSpPr txBox="1">
            <a:spLocks noChangeArrowheads="1"/>
          </p:cNvSpPr>
          <p:nvPr/>
        </p:nvSpPr>
        <p:spPr bwMode="auto">
          <a:xfrm>
            <a:off x="1281113" y="4508500"/>
            <a:ext cx="13684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в течение 10 рабочих дней</a:t>
            </a:r>
          </a:p>
        </p:txBody>
      </p:sp>
      <p:sp>
        <p:nvSpPr>
          <p:cNvPr id="6164" name="TextBox 45"/>
          <p:cNvSpPr txBox="1">
            <a:spLocks noChangeArrowheads="1"/>
          </p:cNvSpPr>
          <p:nvPr/>
        </p:nvSpPr>
        <p:spPr bwMode="auto">
          <a:xfrm>
            <a:off x="415925" y="2133600"/>
            <a:ext cx="2090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откорректированный проект закона об областном бюджете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73050" y="620713"/>
            <a:ext cx="6911975" cy="647700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1.2. Порядок установления дополнительных нормативов     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отчислений от НДФЛ в местные бюджеты, заменяющих часть ДВБО</a:t>
            </a:r>
          </a:p>
        </p:txBody>
      </p:sp>
      <p:sp>
        <p:nvSpPr>
          <p:cNvPr id="48" name="Выноска-облако 47"/>
          <p:cNvSpPr/>
          <p:nvPr/>
        </p:nvSpPr>
        <p:spPr>
          <a:xfrm>
            <a:off x="7329488" y="692150"/>
            <a:ext cx="2376487" cy="865188"/>
          </a:xfrm>
          <a:prstGeom prst="cloudCallout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Действующие положения БК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F0DE94E8-BCED-46E9-B85E-9962C322BC2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pSp>
        <p:nvGrpSpPr>
          <p:cNvPr id="7171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7184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5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31825" y="1773238"/>
            <a:ext cx="8424863" cy="431800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4.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Порядок распределения дотаций на ВБО муниципальных районов </a:t>
            </a:r>
          </a:p>
          <a:p>
            <a:pPr>
              <a:defRPr/>
            </a:pPr>
            <a:endParaRPr lang="ru-RU" sz="1600" spc="-20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305300" y="32829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160838" y="26368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2865438" y="3141663"/>
            <a:ext cx="4032250" cy="1439862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080792" y="3501008"/>
            <a:ext cx="3398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strike="sngStrike" dirty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РН</a:t>
            </a:r>
            <a:r>
              <a:rPr lang="en-US" sz="2400" strike="sngStrike" dirty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C</a:t>
            </a:r>
            <a:r>
              <a:rPr lang="ru-RU" sz="2400" strike="sngStrike" baseline="-30000" dirty="0" err="1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j</a:t>
            </a:r>
            <a:r>
              <a:rPr lang="ru-RU" sz="2400" strike="sngStrike" dirty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 = </a:t>
            </a:r>
            <a:r>
              <a:rPr lang="ru-RU" sz="2400" strike="sngStrike" dirty="0" err="1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Н</a:t>
            </a:r>
            <a:r>
              <a:rPr lang="ru-RU" sz="2400" strike="sngStrike" baseline="-30000" dirty="0" err="1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j</a:t>
            </a:r>
            <a:r>
              <a:rPr lang="ru-RU" sz="2400" strike="sngStrike" dirty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 / ∑ </a:t>
            </a:r>
            <a:r>
              <a:rPr lang="ru-RU" sz="2400" strike="sngStrike" dirty="0" err="1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П</a:t>
            </a:r>
            <a:r>
              <a:rPr lang="ru-RU" sz="2400" strike="sngStrike" baseline="-30000" dirty="0" err="1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ij</a:t>
            </a:r>
            <a:r>
              <a:rPr lang="ru-RU" sz="2400" strike="sngStrike" dirty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 × </a:t>
            </a:r>
            <a:r>
              <a:rPr lang="ru-RU" sz="2400" strike="sngStrike" dirty="0" err="1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K</a:t>
            </a:r>
            <a:r>
              <a:rPr lang="ru-RU" sz="2400" strike="sngStrike" baseline="-30000" dirty="0" err="1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измj</a:t>
            </a:r>
            <a:r>
              <a:rPr lang="ru-RU" sz="2400" strike="sngStrike" baseline="-30000" dirty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,</a:t>
            </a:r>
            <a:endParaRPr lang="ru-RU" sz="2400" dirty="0"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400" dirty="0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РН</a:t>
            </a:r>
            <a:r>
              <a:rPr lang="en-US" sz="2400" dirty="0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C</a:t>
            </a:r>
            <a:r>
              <a:rPr lang="ru-RU" sz="2400" baseline="-30000" dirty="0" err="1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jn</a:t>
            </a:r>
            <a:r>
              <a:rPr lang="ru-RU" sz="2400" dirty="0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 = </a:t>
            </a:r>
            <a:r>
              <a:rPr lang="ru-RU" sz="2400" dirty="0" err="1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Н</a:t>
            </a:r>
            <a:r>
              <a:rPr lang="ru-RU" sz="2400" baseline="-30000" dirty="0" err="1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j</a:t>
            </a:r>
            <a:r>
              <a:rPr lang="ru-RU" sz="2400" dirty="0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 / ∑ </a:t>
            </a:r>
            <a:r>
              <a:rPr lang="ru-RU" sz="2400" dirty="0" err="1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П</a:t>
            </a:r>
            <a:r>
              <a:rPr lang="ru-RU" sz="2400" baseline="-30000" dirty="0" err="1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ij</a:t>
            </a:r>
            <a:r>
              <a:rPr lang="ru-RU" sz="2400" dirty="0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 × </a:t>
            </a:r>
            <a:r>
              <a:rPr lang="ru-RU" sz="2400" dirty="0" err="1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KЗ</a:t>
            </a:r>
            <a:r>
              <a:rPr lang="ru-RU" sz="2400" baseline="-30000" dirty="0" err="1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j</a:t>
            </a:r>
            <a:r>
              <a:rPr lang="en-US" sz="2400" baseline="-30000" dirty="0">
                <a:solidFill>
                  <a:srgbClr val="0070C0"/>
                </a:solidFill>
                <a:ea typeface="Calibri" pitchFamily="34" charset="0"/>
                <a:cs typeface="Arial" pitchFamily="34" charset="0"/>
              </a:rPr>
              <a:t>n </a:t>
            </a:r>
            <a:r>
              <a:rPr lang="ru-RU" sz="2400" dirty="0">
                <a:ea typeface="Calibri" pitchFamily="34" charset="0"/>
                <a:cs typeface="Arial" pitchFamily="34" charset="0"/>
              </a:rPr>
              <a:t>,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7177" name="TextBox 14"/>
          <p:cNvSpPr txBox="1">
            <a:spLocks noChangeArrowheads="1"/>
          </p:cNvSpPr>
          <p:nvPr/>
        </p:nvSpPr>
        <p:spPr bwMode="auto">
          <a:xfrm>
            <a:off x="200025" y="2492375"/>
            <a:ext cx="9577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Показатель репрезентативной налоговой ставки </a:t>
            </a:r>
            <a:r>
              <a:rPr lang="ru-RU" i="1">
                <a:solidFill>
                  <a:srgbClr val="0070C0"/>
                </a:solidFill>
              </a:rPr>
              <a:t>для соответствующего финансового года (</a:t>
            </a:r>
            <a:r>
              <a:rPr lang="en-US" i="1">
                <a:solidFill>
                  <a:srgbClr val="0070C0"/>
                </a:solidFill>
              </a:rPr>
              <a:t>n</a:t>
            </a:r>
            <a:r>
              <a:rPr lang="ru-RU" i="1">
                <a:solidFill>
                  <a:srgbClr val="0070C0"/>
                </a:solidFill>
              </a:rPr>
              <a:t>) </a:t>
            </a:r>
            <a:r>
              <a:rPr lang="ru-RU"/>
              <a:t>рассчитывается по формуле:</a:t>
            </a:r>
          </a:p>
        </p:txBody>
      </p:sp>
      <p:sp>
        <p:nvSpPr>
          <p:cNvPr id="7178" name="Rectangle 14"/>
          <p:cNvSpPr>
            <a:spLocks noChangeArrowheads="1"/>
          </p:cNvSpPr>
          <p:nvPr/>
        </p:nvSpPr>
        <p:spPr bwMode="auto">
          <a:xfrm>
            <a:off x="560388" y="4941888"/>
            <a:ext cx="29527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ru-RU" sz="2400">
                <a:solidFill>
                  <a:srgbClr val="FF0000"/>
                </a:solidFill>
              </a:rPr>
              <a:t>К</a:t>
            </a:r>
            <a:r>
              <a:rPr lang="ru-RU" sz="2400" baseline="-30000">
                <a:solidFill>
                  <a:srgbClr val="FF0000"/>
                </a:solidFill>
              </a:rPr>
              <a:t>измj</a:t>
            </a:r>
            <a:r>
              <a:rPr lang="ru-RU" sz="2400">
                <a:solidFill>
                  <a:srgbClr val="FF0000"/>
                </a:solidFill>
              </a:rPr>
              <a:t> = С</a:t>
            </a:r>
            <a:r>
              <a:rPr lang="ru-RU" sz="2400" baseline="-30000">
                <a:solidFill>
                  <a:srgbClr val="FF0000"/>
                </a:solidFill>
              </a:rPr>
              <a:t>пj</a:t>
            </a:r>
            <a:r>
              <a:rPr lang="ru-RU" sz="2400">
                <a:solidFill>
                  <a:srgbClr val="FF0000"/>
                </a:solidFill>
              </a:rPr>
              <a:t> x С</a:t>
            </a:r>
            <a:r>
              <a:rPr lang="ru-RU" sz="2400" baseline="-30000">
                <a:solidFill>
                  <a:srgbClr val="FF0000"/>
                </a:solidFill>
              </a:rPr>
              <a:t>тj</a:t>
            </a:r>
            <a:r>
              <a:rPr lang="ru-RU" sz="2400">
                <a:solidFill>
                  <a:srgbClr val="FF0000"/>
                </a:solidFill>
              </a:rPr>
              <a:t>,</a:t>
            </a:r>
            <a:endParaRPr lang="ru-RU" sz="2400"/>
          </a:p>
        </p:txBody>
      </p:sp>
      <p:sp>
        <p:nvSpPr>
          <p:cNvPr id="17" name="Прямоугольник 16"/>
          <p:cNvSpPr/>
          <p:nvPr/>
        </p:nvSpPr>
        <p:spPr>
          <a:xfrm>
            <a:off x="776288" y="4797425"/>
            <a:ext cx="2736850" cy="792163"/>
          </a:xfrm>
          <a:prstGeom prst="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3513138" y="5157788"/>
            <a:ext cx="1008062" cy="142875"/>
          </a:xfrm>
          <a:prstGeom prst="righ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21200" y="4868863"/>
            <a:ext cx="4608513" cy="647700"/>
          </a:xfrm>
          <a:prstGeom prst="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600" dirty="0">
                <a:solidFill>
                  <a:schemeClr val="tx2"/>
                </a:solidFill>
              </a:rPr>
              <a:t>            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</a:rPr>
              <a:t>            = динамика изменения ставок налогов</a:t>
            </a:r>
          </a:p>
        </p:txBody>
      </p:sp>
      <p:sp>
        <p:nvSpPr>
          <p:cNvPr id="7182" name="Прямоугольник 19"/>
          <p:cNvSpPr>
            <a:spLocks noChangeArrowheads="1"/>
          </p:cNvSpPr>
          <p:nvPr/>
        </p:nvSpPr>
        <p:spPr bwMode="auto">
          <a:xfrm>
            <a:off x="4665663" y="5013325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70C0"/>
                </a:solidFill>
              </a:rPr>
              <a:t>KЗ</a:t>
            </a:r>
            <a:r>
              <a:rPr lang="ru-RU" sz="2000" baseline="-30000">
                <a:solidFill>
                  <a:srgbClr val="0070C0"/>
                </a:solidFill>
              </a:rPr>
              <a:t>j</a:t>
            </a:r>
            <a:r>
              <a:rPr lang="en-US" sz="2000" baseline="-30000">
                <a:solidFill>
                  <a:srgbClr val="0070C0"/>
                </a:solidFill>
              </a:rPr>
              <a:t>n </a:t>
            </a:r>
            <a:endParaRPr lang="ru-RU" sz="2000"/>
          </a:p>
        </p:txBody>
      </p:sp>
      <p:sp>
        <p:nvSpPr>
          <p:cNvPr id="21" name="Выноска-облако 20"/>
          <p:cNvSpPr/>
          <p:nvPr/>
        </p:nvSpPr>
        <p:spPr>
          <a:xfrm>
            <a:off x="7329488" y="692150"/>
            <a:ext cx="2376487" cy="865188"/>
          </a:xfrm>
          <a:prstGeom prst="cloudCallout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Действующие положения БК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03093051-5B37-40E5-9D41-6F555D38C8C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pSp>
        <p:nvGrpSpPr>
          <p:cNvPr id="8195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8208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9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28588" y="908050"/>
            <a:ext cx="7345362" cy="649288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5.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Определение показателя расчётной бюджетной обеспеченности</a:t>
            </a:r>
          </a:p>
          <a:p>
            <a:pPr>
              <a:defRPr/>
            </a:pPr>
            <a:endParaRPr lang="ru-RU" spc="-20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endCxn id="32" idx="2"/>
          </p:cNvCxnSpPr>
          <p:nvPr/>
        </p:nvCxnSpPr>
        <p:spPr>
          <a:xfrm>
            <a:off x="4305300" y="32829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160838" y="26368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Прямоугольник 14"/>
          <p:cNvSpPr>
            <a:spLocks noChangeArrowheads="1"/>
          </p:cNvSpPr>
          <p:nvPr/>
        </p:nvSpPr>
        <p:spPr bwMode="auto">
          <a:xfrm>
            <a:off x="631825" y="2205038"/>
            <a:ext cx="8785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ИБР</a:t>
            </a:r>
            <a:r>
              <a:rPr lang="ru-RU" sz="2000" baseline="-25000"/>
              <a:t>i</a:t>
            </a:r>
            <a:r>
              <a:rPr lang="ru-RU" sz="2000"/>
              <a:t> = (ИЗ</a:t>
            </a:r>
            <a:r>
              <a:rPr lang="ru-RU" sz="2000" baseline="-25000"/>
              <a:t>дошк.i</a:t>
            </a:r>
            <a:r>
              <a:rPr lang="ru-RU" sz="2000"/>
              <a:t> × d</a:t>
            </a:r>
            <a:r>
              <a:rPr lang="ru-RU" sz="2000" baseline="-25000"/>
              <a:t>1</a:t>
            </a:r>
            <a:r>
              <a:rPr lang="ru-RU" sz="2000"/>
              <a:t> + ИЗ</a:t>
            </a:r>
            <a:r>
              <a:rPr lang="ru-RU" sz="2000" baseline="-25000"/>
              <a:t>общ.обр.i</a:t>
            </a:r>
            <a:r>
              <a:rPr lang="ru-RU" sz="2000"/>
              <a:t> × d</a:t>
            </a:r>
            <a:r>
              <a:rPr lang="ru-RU" sz="2000" baseline="-25000"/>
              <a:t>2</a:t>
            </a:r>
            <a:r>
              <a:rPr lang="ru-RU" sz="2000"/>
              <a:t> + </a:t>
            </a:r>
            <a:r>
              <a:rPr lang="ru-RU" sz="2000">
                <a:solidFill>
                  <a:srgbClr val="FF0000"/>
                </a:solidFill>
              </a:rPr>
              <a:t>ИЗ</a:t>
            </a:r>
            <a:r>
              <a:rPr lang="ru-RU" sz="2000" baseline="-25000">
                <a:solidFill>
                  <a:srgbClr val="FF0000"/>
                </a:solidFill>
              </a:rPr>
              <a:t>трансп.i</a:t>
            </a:r>
            <a:r>
              <a:rPr lang="ru-RU" sz="2000">
                <a:solidFill>
                  <a:srgbClr val="FF0000"/>
                </a:solidFill>
              </a:rPr>
              <a:t> × d</a:t>
            </a:r>
            <a:r>
              <a:rPr lang="ru-RU" sz="2000" baseline="-25000">
                <a:solidFill>
                  <a:srgbClr val="FF0000"/>
                </a:solidFill>
              </a:rPr>
              <a:t>3</a:t>
            </a:r>
            <a:r>
              <a:rPr lang="ru-RU" sz="2000">
                <a:solidFill>
                  <a:srgbClr val="FF0000"/>
                </a:solidFill>
              </a:rPr>
              <a:t> + ИЗ</a:t>
            </a:r>
            <a:r>
              <a:rPr lang="ru-RU" sz="2000" baseline="-25000">
                <a:solidFill>
                  <a:srgbClr val="FF0000"/>
                </a:solidFill>
              </a:rPr>
              <a:t>сн.i</a:t>
            </a:r>
            <a:r>
              <a:rPr lang="ru-RU" sz="2000">
                <a:solidFill>
                  <a:srgbClr val="FF0000"/>
                </a:solidFill>
              </a:rPr>
              <a:t> × d</a:t>
            </a:r>
            <a:r>
              <a:rPr lang="ru-RU" sz="2000" baseline="-25000">
                <a:solidFill>
                  <a:srgbClr val="FF0000"/>
                </a:solidFill>
              </a:rPr>
              <a:t>4</a:t>
            </a:r>
            <a:r>
              <a:rPr lang="ru-RU" sz="2000">
                <a:solidFill>
                  <a:srgbClr val="FF0000"/>
                </a:solidFill>
              </a:rPr>
              <a:t> + </a:t>
            </a:r>
            <a:r>
              <a:rPr lang="ru-RU" sz="2000">
                <a:solidFill>
                  <a:schemeClr val="tx2"/>
                </a:solidFill>
              </a:rPr>
              <a:t>d</a:t>
            </a:r>
            <a:r>
              <a:rPr lang="ru-RU" sz="2000" baseline="-25000">
                <a:solidFill>
                  <a:schemeClr val="tx2"/>
                </a:solidFill>
              </a:rPr>
              <a:t>5</a:t>
            </a:r>
            <a:r>
              <a:rPr lang="ru-RU" sz="2000"/>
              <a:t>) × КМ,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3050" y="1844675"/>
            <a:ext cx="9288463" cy="863600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8201" name="Rectangle 1"/>
          <p:cNvSpPr>
            <a:spLocks noChangeArrowheads="1"/>
          </p:cNvSpPr>
          <p:nvPr/>
        </p:nvSpPr>
        <p:spPr bwMode="auto">
          <a:xfrm>
            <a:off x="-160338" y="3429000"/>
            <a:ext cx="64658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eaLnBrk="0" hangingPunct="0">
              <a:lnSpc>
                <a:spcPts val="1500"/>
              </a:lnSpc>
            </a:pPr>
            <a:r>
              <a:rPr lang="ru-RU">
                <a:solidFill>
                  <a:srgbClr val="FF0000"/>
                </a:solidFill>
              </a:rPr>
              <a:t>1. ИЗ</a:t>
            </a:r>
            <a:r>
              <a:rPr lang="ru-RU" baseline="-30000">
                <a:solidFill>
                  <a:srgbClr val="FF0000"/>
                </a:solidFill>
              </a:rPr>
              <a:t>трансп.i</a:t>
            </a:r>
            <a:r>
              <a:rPr lang="ru-RU">
                <a:solidFill>
                  <a:srgbClr val="FF0000"/>
                </a:solidFill>
              </a:rPr>
              <a:t>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–</a:t>
            </a:r>
            <a:r>
              <a:rPr lang="ru-RU">
                <a:solidFill>
                  <a:srgbClr val="FF0000"/>
                </a:solidFill>
              </a:rPr>
              <a:t> индекс затратности по транспортной </a:t>
            </a:r>
          </a:p>
          <a:p>
            <a:pPr indent="450850" eaLnBrk="0" hangingPunct="0">
              <a:lnSpc>
                <a:spcPts val="1500"/>
              </a:lnSpc>
            </a:pPr>
            <a:r>
              <a:rPr lang="ru-RU">
                <a:solidFill>
                  <a:srgbClr val="FF0000"/>
                </a:solidFill>
              </a:rPr>
              <a:t>                      доступности </a:t>
            </a:r>
            <a:endParaRPr lang="ru-RU"/>
          </a:p>
          <a:p>
            <a:pPr indent="450850" eaLnBrk="0" hangingPunct="0">
              <a:lnSpc>
                <a:spcPts val="1500"/>
              </a:lnSpc>
            </a:pPr>
            <a:endParaRPr lang="ru-RU">
              <a:solidFill>
                <a:srgbClr val="FF0000"/>
              </a:solidFill>
            </a:endParaRPr>
          </a:p>
          <a:p>
            <a:pPr indent="450850" eaLnBrk="0" hangingPunct="0">
              <a:lnSpc>
                <a:spcPts val="1500"/>
              </a:lnSpc>
            </a:pPr>
            <a:r>
              <a:rPr lang="ru-RU">
                <a:solidFill>
                  <a:srgbClr val="FF0000"/>
                </a:solidFill>
              </a:rPr>
              <a:t>2.  ИЗ</a:t>
            </a:r>
            <a:r>
              <a:rPr lang="ru-RU" baseline="-30000">
                <a:solidFill>
                  <a:srgbClr val="FF0000"/>
                </a:solidFill>
              </a:rPr>
              <a:t>сн.i</a:t>
            </a:r>
            <a:r>
              <a:rPr lang="ru-RU">
                <a:solidFill>
                  <a:srgbClr val="FF0000"/>
                </a:solidFill>
              </a:rPr>
              <a:t>   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– </a:t>
            </a:r>
            <a:r>
              <a:rPr lang="ru-RU">
                <a:solidFill>
                  <a:srgbClr val="FF0000"/>
                </a:solidFill>
              </a:rPr>
              <a:t>индекс затратности по оплате труда </a:t>
            </a:r>
          </a:p>
          <a:p>
            <a:pPr indent="450850" eaLnBrk="0" hangingPunct="0">
              <a:lnSpc>
                <a:spcPts val="1500"/>
              </a:lnSpc>
            </a:pPr>
            <a:r>
              <a:rPr lang="ru-RU">
                <a:solidFill>
                  <a:srgbClr val="FF0000"/>
                </a:solidFill>
              </a:rPr>
              <a:t>                     работников, работающих в сельской местности</a:t>
            </a:r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6176963" y="3429000"/>
            <a:ext cx="504825" cy="1150938"/>
          </a:xfrm>
          <a:prstGeom prst="rightBrace">
            <a:avLst>
              <a:gd name="adj1" fmla="val 37941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Волна 20"/>
          <p:cNvSpPr/>
          <p:nvPr/>
        </p:nvSpPr>
        <p:spPr>
          <a:xfrm>
            <a:off x="6824663" y="2997200"/>
            <a:ext cx="2374900" cy="576263"/>
          </a:xfrm>
          <a:prstGeom prst="wave">
            <a:avLst/>
          </a:prstGeom>
          <a:solidFill>
            <a:srgbClr val="FFCC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Причины:</a:t>
            </a:r>
          </a:p>
        </p:txBody>
      </p:sp>
      <p:sp>
        <p:nvSpPr>
          <p:cNvPr id="8204" name="Прямоугольник 22"/>
          <p:cNvSpPr>
            <a:spLocks noChangeArrowheads="1"/>
          </p:cNvSpPr>
          <p:nvPr/>
        </p:nvSpPr>
        <p:spPr bwMode="auto">
          <a:xfrm>
            <a:off x="6681788" y="3716338"/>
            <a:ext cx="3224212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</a:rPr>
              <a:t>1) отсутствует необходимая </a:t>
            </a:r>
          </a:p>
          <a:p>
            <a:r>
              <a:rPr lang="ru-RU" sz="1600" dirty="0">
                <a:solidFill>
                  <a:schemeClr val="tx2"/>
                </a:solidFill>
              </a:rPr>
              <a:t>    информация для расчета;</a:t>
            </a:r>
          </a:p>
          <a:p>
            <a:r>
              <a:rPr lang="ru-RU" sz="1600" dirty="0">
                <a:solidFill>
                  <a:schemeClr val="tx2"/>
                </a:solidFill>
              </a:rPr>
              <a:t>2) низкая эффективность </a:t>
            </a:r>
          </a:p>
          <a:p>
            <a:r>
              <a:rPr lang="ru-RU" sz="1600" dirty="0">
                <a:solidFill>
                  <a:schemeClr val="tx2"/>
                </a:solidFill>
              </a:rPr>
              <a:t>    применения;</a:t>
            </a:r>
          </a:p>
          <a:p>
            <a:endParaRPr lang="ru-RU" sz="1600" dirty="0" smtClean="0">
              <a:solidFill>
                <a:schemeClr val="tx2"/>
              </a:solidFill>
            </a:endParaRPr>
          </a:p>
          <a:p>
            <a:r>
              <a:rPr lang="ru-RU" sz="1600" dirty="0" smtClean="0">
                <a:solidFill>
                  <a:schemeClr val="tx2"/>
                </a:solidFill>
              </a:rPr>
              <a:t>Доля </a:t>
            </a:r>
            <a:r>
              <a:rPr lang="ru-RU" sz="1600" dirty="0">
                <a:solidFill>
                  <a:schemeClr val="tx2"/>
                </a:solidFill>
              </a:rPr>
              <a:t>влияния данных    </a:t>
            </a:r>
          </a:p>
          <a:p>
            <a:r>
              <a:rPr lang="ru-RU" sz="1600" dirty="0" smtClean="0">
                <a:solidFill>
                  <a:schemeClr val="tx2"/>
                </a:solidFill>
              </a:rPr>
              <a:t>индексов </a:t>
            </a:r>
            <a:r>
              <a:rPr lang="ru-RU" sz="1600" dirty="0">
                <a:solidFill>
                  <a:schemeClr val="tx2"/>
                </a:solidFill>
              </a:rPr>
              <a:t>в 2019 году </a:t>
            </a:r>
            <a:r>
              <a:rPr lang="ru-RU" b="1" dirty="0">
                <a:solidFill>
                  <a:schemeClr val="tx2"/>
                </a:solidFill>
                <a:cs typeface="Times New Roman" pitchFamily="18" charset="0"/>
              </a:rPr>
              <a:t>≈ </a:t>
            </a: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2% </a:t>
            </a: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от    </a:t>
            </a:r>
          </a:p>
          <a:p>
            <a:r>
              <a:rPr lang="ru-RU" sz="1600" dirty="0" smtClean="0">
                <a:solidFill>
                  <a:schemeClr val="tx2"/>
                </a:solidFill>
                <a:cs typeface="Times New Roman" pitchFamily="18" charset="0"/>
              </a:rPr>
              <a:t>общей </a:t>
            </a: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суммы </a:t>
            </a: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</a:rPr>
              <a:t>ДВБО (МР и ГО)</a:t>
            </a:r>
          </a:p>
          <a:p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d</a:t>
            </a:r>
            <a:r>
              <a:rPr lang="en-US" baseline="-25000" dirty="0" smtClean="0">
                <a:solidFill>
                  <a:schemeClr val="tx2"/>
                </a:solidFill>
                <a:cs typeface="Times New Roman" pitchFamily="18" charset="0"/>
              </a:rPr>
              <a:t>3 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= 0</a:t>
            </a: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,3%</a:t>
            </a:r>
            <a:endParaRPr lang="en-US" dirty="0">
              <a:solidFill>
                <a:schemeClr val="tx2"/>
              </a:solidFill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d</a:t>
            </a:r>
            <a:r>
              <a:rPr lang="en-US" baseline="-25000" dirty="0" smtClean="0">
                <a:solidFill>
                  <a:schemeClr val="tx2"/>
                </a:solidFill>
                <a:cs typeface="Times New Roman" pitchFamily="18" charset="0"/>
              </a:rPr>
              <a:t>4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=</a:t>
            </a: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 1,7%</a:t>
            </a:r>
            <a:endParaRPr lang="en-US" dirty="0">
              <a:solidFill>
                <a:schemeClr val="tx2"/>
              </a:solidFill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4881563" y="2060575"/>
            <a:ext cx="2735262" cy="57626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881563" y="2060575"/>
            <a:ext cx="2798762" cy="6159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Выноска-облако 30"/>
          <p:cNvSpPr/>
          <p:nvPr/>
        </p:nvSpPr>
        <p:spPr>
          <a:xfrm>
            <a:off x="7745413" y="476250"/>
            <a:ext cx="2160587" cy="865188"/>
          </a:xfrm>
          <a:prstGeom prst="cloudCallout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</a:rPr>
              <a:t>Действующие положения БК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1B7F4FDA-5D3F-41EE-8299-F5C5D44FF318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pSp>
        <p:nvGrpSpPr>
          <p:cNvPr id="9219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9243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4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849313" y="1989138"/>
            <a:ext cx="2519362" cy="935037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9.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sz="1600" spc="-20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endCxn id="32" idx="2"/>
          </p:cNvCxnSpPr>
          <p:nvPr/>
        </p:nvCxnSpPr>
        <p:spPr>
          <a:xfrm>
            <a:off x="4305300" y="32829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160838" y="26368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Выноска-облако 13"/>
          <p:cNvSpPr/>
          <p:nvPr/>
        </p:nvSpPr>
        <p:spPr>
          <a:xfrm>
            <a:off x="7761288" y="404813"/>
            <a:ext cx="1871662" cy="936625"/>
          </a:xfrm>
          <a:prstGeom prst="cloudCallout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Закон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№ 307-ФЗ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20975" y="692150"/>
            <a:ext cx="4176713" cy="108108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60613" y="836613"/>
            <a:ext cx="4824412" cy="984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cs typeface="Times New Roman" pitchFamily="18" charset="0"/>
              </a:rPr>
              <a:t>Дотации на ВБО поселений (ВГР)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cs typeface="Times New Roman" pitchFamily="18" charset="0"/>
              </a:rPr>
              <a:t>из областного бюджета </a:t>
            </a:r>
          </a:p>
          <a:p>
            <a:pPr>
              <a:defRPr/>
            </a:pPr>
            <a:endParaRPr lang="ru-RU" spc="-2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465888" y="1989138"/>
            <a:ext cx="1871662" cy="792162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10.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sz="1600" spc="-20" dirty="0">
              <a:solidFill>
                <a:schemeClr val="tx1"/>
              </a:solidFill>
            </a:endParaRPr>
          </a:p>
        </p:txBody>
      </p:sp>
      <p:sp>
        <p:nvSpPr>
          <p:cNvPr id="22" name="Блок-схема: знак завершения 21"/>
          <p:cNvSpPr/>
          <p:nvPr/>
        </p:nvSpPr>
        <p:spPr>
          <a:xfrm>
            <a:off x="344488" y="3789363"/>
            <a:ext cx="1871662" cy="576262"/>
          </a:xfrm>
          <a:prstGeom prst="flowChartTerminator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Получатели</a:t>
            </a:r>
          </a:p>
        </p:txBody>
      </p:sp>
      <p:sp>
        <p:nvSpPr>
          <p:cNvPr id="25" name="Овал 24"/>
          <p:cNvSpPr/>
          <p:nvPr/>
        </p:nvSpPr>
        <p:spPr>
          <a:xfrm>
            <a:off x="3081338" y="3284538"/>
            <a:ext cx="2016125" cy="576262"/>
          </a:xfrm>
          <a:prstGeom prst="ellipse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Поселения</a:t>
            </a:r>
          </a:p>
        </p:txBody>
      </p:sp>
      <p:sp>
        <p:nvSpPr>
          <p:cNvPr id="26" name="Овал 25"/>
          <p:cNvSpPr/>
          <p:nvPr/>
        </p:nvSpPr>
        <p:spPr>
          <a:xfrm>
            <a:off x="3081338" y="4292600"/>
            <a:ext cx="2087562" cy="649288"/>
          </a:xfrm>
          <a:prstGeom prst="ellipse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Городские округа</a:t>
            </a:r>
          </a:p>
        </p:txBody>
      </p:sp>
      <p:sp>
        <p:nvSpPr>
          <p:cNvPr id="27" name="Стрелка вправо 26"/>
          <p:cNvSpPr/>
          <p:nvPr/>
        </p:nvSpPr>
        <p:spPr>
          <a:xfrm rot="20210453">
            <a:off x="2203450" y="3735388"/>
            <a:ext cx="846138" cy="107950"/>
          </a:xfrm>
          <a:prstGeom prst="rightArrow">
            <a:avLst/>
          </a:prstGeom>
          <a:solidFill>
            <a:srgbClr val="FFCC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1023835">
            <a:off x="2211388" y="4278313"/>
            <a:ext cx="892175" cy="101600"/>
          </a:xfrm>
          <a:prstGeom prst="rightArrow">
            <a:avLst/>
          </a:prstGeom>
          <a:solidFill>
            <a:srgbClr val="FFCC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9" name="Выгнутая влево стрелка 28"/>
          <p:cNvSpPr/>
          <p:nvPr/>
        </p:nvSpPr>
        <p:spPr>
          <a:xfrm>
            <a:off x="1857375" y="1557338"/>
            <a:ext cx="863600" cy="431800"/>
          </a:xfrm>
          <a:prstGeom prst="curvedRigh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30" name="Выгнутая вправо стрелка 29"/>
          <p:cNvSpPr/>
          <p:nvPr/>
        </p:nvSpPr>
        <p:spPr>
          <a:xfrm>
            <a:off x="6897688" y="1557338"/>
            <a:ext cx="719137" cy="431800"/>
          </a:xfrm>
          <a:prstGeom prst="curvedLef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368675" y="4076700"/>
            <a:ext cx="1368425" cy="12969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3297238" y="4076700"/>
            <a:ext cx="1511300" cy="12033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трелка вниз 49"/>
          <p:cNvSpPr/>
          <p:nvPr/>
        </p:nvSpPr>
        <p:spPr>
          <a:xfrm>
            <a:off x="992188" y="2924175"/>
            <a:ext cx="215900" cy="865188"/>
          </a:xfrm>
          <a:prstGeom prst="down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51" name="Стрелка углом вверх 50"/>
          <p:cNvSpPr/>
          <p:nvPr/>
        </p:nvSpPr>
        <p:spPr>
          <a:xfrm rot="5400000">
            <a:off x="6176963" y="3286125"/>
            <a:ext cx="1368425" cy="358775"/>
          </a:xfrm>
          <a:prstGeom prst="bentUp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52" name="Стрелка вправо 51"/>
          <p:cNvSpPr/>
          <p:nvPr/>
        </p:nvSpPr>
        <p:spPr>
          <a:xfrm>
            <a:off x="6753225" y="3284538"/>
            <a:ext cx="287338" cy="144462"/>
          </a:xfrm>
          <a:prstGeom prst="right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40563" y="3213100"/>
            <a:ext cx="27686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dirty="0">
                <a:latin typeface="+mn-lt"/>
              </a:rPr>
              <a:t>+ Общий объём субвенций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40563" y="3860800"/>
            <a:ext cx="2786062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dirty="0">
                <a:latin typeface="+mn-lt"/>
              </a:rPr>
              <a:t>+ Критерии распределения</a:t>
            </a:r>
          </a:p>
          <a:p>
            <a:pPr>
              <a:defRPr/>
            </a:pPr>
            <a:r>
              <a:rPr lang="ru-RU" sz="1600" dirty="0">
                <a:latin typeface="+mn-lt"/>
              </a:rPr>
              <a:t>   субвенций</a:t>
            </a:r>
          </a:p>
        </p:txBody>
      </p:sp>
      <p:sp>
        <p:nvSpPr>
          <p:cNvPr id="35" name="Овальная выноска 34"/>
          <p:cNvSpPr/>
          <p:nvPr/>
        </p:nvSpPr>
        <p:spPr>
          <a:xfrm>
            <a:off x="8431280" y="2552282"/>
            <a:ext cx="1283441" cy="524770"/>
          </a:xfrm>
          <a:prstGeom prst="wedgeEllipseCallout">
            <a:avLst>
              <a:gd name="adj1" fmla="val -21463"/>
              <a:gd name="adj2" fmla="val 91601"/>
            </a:avLst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>
                <a:rot lat="0" lon="1199990" rev="0"/>
              </a:camera>
              <a:lightRig rig="threePt" dir="t"/>
            </a:scene3d>
            <a:flatTx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Ст.140 БК</a:t>
            </a:r>
          </a:p>
        </p:txBody>
      </p:sp>
      <p:sp>
        <p:nvSpPr>
          <p:cNvPr id="37" name="Овальная выноска 36"/>
          <p:cNvSpPr/>
          <p:nvPr/>
        </p:nvSpPr>
        <p:spPr>
          <a:xfrm>
            <a:off x="4880992" y="3933056"/>
            <a:ext cx="1283441" cy="524770"/>
          </a:xfrm>
          <a:prstGeom prst="wedgeEllipseCallout">
            <a:avLst>
              <a:gd name="adj1" fmla="val -21463"/>
              <a:gd name="adj2" fmla="val 91601"/>
            </a:avLst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>
                <a:rot lat="0" lon="1199990" rev="0"/>
              </a:camera>
              <a:lightRig rig="threePt" dir="t"/>
            </a:scene3d>
            <a:flatTx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Ст.137 БК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13794763-0407-401E-B064-E73E210A30F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pSp>
        <p:nvGrpSpPr>
          <p:cNvPr id="10243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0260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1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072334" y="1268413"/>
            <a:ext cx="2519362" cy="647700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Статья 10.1. </a:t>
            </a:r>
            <a:endParaRPr lang="ru-RU" sz="16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ru-RU" sz="1600" spc="-20" dirty="0">
              <a:solidFill>
                <a:schemeClr val="tx2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585221" y="32829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440759" y="26368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344488" y="2492375"/>
            <a:ext cx="2159645" cy="86518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</a:rPr>
              <a:t>Стимулирующие</a:t>
            </a:r>
            <a:br>
              <a:rPr lang="ru-RU" sz="1600" b="1" dirty="0" smtClean="0">
                <a:solidFill>
                  <a:schemeClr val="tx2"/>
                </a:solidFill>
              </a:rPr>
            </a:br>
            <a:r>
              <a:rPr lang="ru-RU" sz="1600" b="1" dirty="0" smtClean="0">
                <a:solidFill>
                  <a:schemeClr val="tx2"/>
                </a:solidFill>
              </a:rPr>
              <a:t>субсидии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3153421" y="1916113"/>
            <a:ext cx="215900" cy="647700"/>
          </a:xfrm>
          <a:prstGeom prst="downArrow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7905750" y="115888"/>
            <a:ext cx="1871663" cy="936625"/>
          </a:xfrm>
          <a:prstGeom prst="cloudCallout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Закон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№ 307-ФЗ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577159" y="2636838"/>
            <a:ext cx="1223962" cy="431800"/>
          </a:xfrm>
          <a:prstGeom prst="rightArrow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72559" y="2420938"/>
            <a:ext cx="3024187" cy="1008062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Дотации на поддержку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мер по обеспечению сбалансированности местных бюджетов</a:t>
            </a: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2072334" y="3644900"/>
            <a:ext cx="2447925" cy="719138"/>
          </a:xfrm>
          <a:prstGeom prst="flowChartPunchedTape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Причины:</a:t>
            </a:r>
          </a:p>
        </p:txBody>
      </p:sp>
      <p:sp>
        <p:nvSpPr>
          <p:cNvPr id="21" name="Стрелка углом вверх 20"/>
          <p:cNvSpPr/>
          <p:nvPr/>
        </p:nvSpPr>
        <p:spPr>
          <a:xfrm rot="5400000">
            <a:off x="2108846" y="4760913"/>
            <a:ext cx="1223963" cy="433387"/>
          </a:xfrm>
          <a:prstGeom prst="bentUpArrow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9230" name="Прямоугольник 22"/>
          <p:cNvSpPr>
            <a:spLocks noChangeArrowheads="1"/>
          </p:cNvSpPr>
          <p:nvPr/>
        </p:nvSpPr>
        <p:spPr bwMode="auto">
          <a:xfrm>
            <a:off x="2937521" y="4724400"/>
            <a:ext cx="5311775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1600"/>
              </a:lnSpc>
              <a:defRPr/>
            </a:pPr>
            <a:r>
              <a:rPr lang="ru-RU" sz="1600" dirty="0">
                <a:solidFill>
                  <a:schemeClr val="tx2"/>
                </a:solidFill>
              </a:rPr>
              <a:t>1.Изменён механизм распределения субсидий</a:t>
            </a:r>
          </a:p>
          <a:p>
            <a:pPr marL="342900" indent="-342900">
              <a:lnSpc>
                <a:spcPts val="1600"/>
              </a:lnSpc>
              <a:buFontTx/>
              <a:buAutoNum type="arabicPeriod"/>
              <a:defRPr/>
            </a:pPr>
            <a:endParaRPr lang="ru-RU" sz="1600" dirty="0">
              <a:solidFill>
                <a:schemeClr val="tx2"/>
              </a:solidFill>
            </a:endParaRPr>
          </a:p>
          <a:p>
            <a:pPr marL="342900" indent="-342900">
              <a:lnSpc>
                <a:spcPts val="1600"/>
              </a:lnSpc>
              <a:buFontTx/>
              <a:buAutoNum type="arabicPeriod"/>
              <a:defRPr/>
            </a:pPr>
            <a:endParaRPr lang="ru-RU" sz="1600" dirty="0">
              <a:solidFill>
                <a:schemeClr val="tx2"/>
              </a:solidFill>
            </a:endParaRPr>
          </a:p>
          <a:p>
            <a:pPr marL="342900" indent="-342900">
              <a:lnSpc>
                <a:spcPts val="1600"/>
              </a:lnSpc>
              <a:defRPr/>
            </a:pPr>
            <a:r>
              <a:rPr lang="ru-RU" sz="1600" dirty="0">
                <a:solidFill>
                  <a:schemeClr val="tx2"/>
                </a:solidFill>
              </a:rPr>
              <a:t>2.Появление в новой редакции БК РФ новой формы     </a:t>
            </a:r>
          </a:p>
          <a:p>
            <a:pPr>
              <a:lnSpc>
                <a:spcPts val="1600"/>
              </a:lnSpc>
              <a:defRPr/>
            </a:pPr>
            <a:r>
              <a:rPr lang="ru-RU" sz="1600" dirty="0">
                <a:solidFill>
                  <a:schemeClr val="tx2"/>
                </a:solidFill>
              </a:rPr>
              <a:t>   дотаций  –  дотации на поддержку мер по обеспечению     </a:t>
            </a:r>
          </a:p>
          <a:p>
            <a:pPr>
              <a:lnSpc>
                <a:spcPts val="1600"/>
              </a:lnSpc>
              <a:defRPr/>
            </a:pPr>
            <a:r>
              <a:rPr lang="ru-RU" sz="1600" dirty="0">
                <a:solidFill>
                  <a:schemeClr val="tx2"/>
                </a:solidFill>
              </a:rPr>
              <a:t>   сбалансированности местных бюджетов.</a:t>
            </a:r>
          </a:p>
          <a:p>
            <a:pPr>
              <a:lnSpc>
                <a:spcPts val="1600"/>
              </a:lnSpc>
              <a:defRPr/>
            </a:pPr>
            <a:endParaRPr lang="ru-RU" sz="1600" dirty="0">
              <a:solidFill>
                <a:schemeClr val="tx2"/>
              </a:solidFill>
            </a:endParaRPr>
          </a:p>
          <a:p>
            <a:pPr>
              <a:lnSpc>
                <a:spcPts val="1600"/>
              </a:lnSpc>
              <a:defRPr/>
            </a:pPr>
            <a:r>
              <a:rPr lang="ru-RU" sz="1600" dirty="0">
                <a:solidFill>
                  <a:schemeClr val="tx2"/>
                </a:solidFill>
              </a:rPr>
              <a:t>    </a:t>
            </a:r>
            <a:endParaRPr lang="ru-RU" sz="1600" dirty="0"/>
          </a:p>
        </p:txBody>
      </p:sp>
      <p:sp>
        <p:nvSpPr>
          <p:cNvPr id="24" name="Овальная выноска 23"/>
          <p:cNvSpPr/>
          <p:nvPr/>
        </p:nvSpPr>
        <p:spPr>
          <a:xfrm>
            <a:off x="7314259" y="5013325"/>
            <a:ext cx="1871662" cy="503238"/>
          </a:xfrm>
          <a:prstGeom prst="wedgeEllipseCallou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Ст.138.4 БК</a:t>
            </a:r>
          </a:p>
        </p:txBody>
      </p:sp>
      <p:sp>
        <p:nvSpPr>
          <p:cNvPr id="25" name="Овальная выноска 24"/>
          <p:cNvSpPr/>
          <p:nvPr/>
        </p:nvSpPr>
        <p:spPr>
          <a:xfrm>
            <a:off x="6536384" y="4292600"/>
            <a:ext cx="1730375" cy="431800"/>
          </a:xfrm>
          <a:prstGeom prst="wedgeEllipseCallou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Ст.139 БК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2577159" y="4797425"/>
            <a:ext cx="360362" cy="215900"/>
          </a:xfrm>
          <a:prstGeom prst="rightArrow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3" name="Горизонтальный свиток 22"/>
          <p:cNvSpPr/>
          <p:nvPr/>
        </p:nvSpPr>
        <p:spPr>
          <a:xfrm>
            <a:off x="6680846" y="1341438"/>
            <a:ext cx="2376488" cy="1511300"/>
          </a:xfrm>
          <a:prstGeom prst="horizontalScroll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Распределение</a:t>
            </a:r>
          </a:p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Постановлением Правительства Самарской области</a:t>
            </a:r>
          </a:p>
        </p:txBody>
      </p:sp>
      <p:sp>
        <p:nvSpPr>
          <p:cNvPr id="27" name="Стрелка углом 26"/>
          <p:cNvSpPr/>
          <p:nvPr/>
        </p:nvSpPr>
        <p:spPr>
          <a:xfrm rot="10800000">
            <a:off x="6896746" y="2636838"/>
            <a:ext cx="504825" cy="503237"/>
          </a:xfrm>
          <a:prstGeom prst="bentArrow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511333DC-0F5F-43B5-BF4A-E6679C68F59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pSp>
        <p:nvGrpSpPr>
          <p:cNvPr id="11267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1277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8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849313" y="1125538"/>
            <a:ext cx="6911975" cy="574675"/>
          </a:xfrm>
          <a:prstGeom prst="rect">
            <a:avLst/>
          </a:prstGeom>
          <a:solidFill>
            <a:srgbClr val="CCFFCC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600" dirty="0">
              <a:solidFill>
                <a:schemeClr val="tx2"/>
              </a:solidFill>
            </a:endParaRPr>
          </a:p>
          <a:p>
            <a:pPr algn="just">
              <a:defRPr/>
            </a:pPr>
            <a:r>
              <a:rPr lang="ru-RU" sz="1600" dirty="0">
                <a:solidFill>
                  <a:schemeClr val="tx2"/>
                </a:solidFill>
              </a:rPr>
              <a:t>    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Статья 19. </a:t>
            </a:r>
            <a:r>
              <a:rPr lang="ru-RU" sz="1600" dirty="0">
                <a:solidFill>
                  <a:schemeClr val="tx2"/>
                </a:solidFill>
              </a:rPr>
              <a:t>Субсидии местным бюджетам из областного бюджета</a:t>
            </a:r>
          </a:p>
          <a:p>
            <a:pPr algn="just">
              <a:defRPr/>
            </a:pPr>
            <a:endParaRPr lang="ru-RU" sz="1600" dirty="0">
              <a:solidFill>
                <a:schemeClr val="tx2"/>
              </a:solidFill>
            </a:endParaRPr>
          </a:p>
          <a:p>
            <a:pPr algn="just">
              <a:defRPr/>
            </a:pPr>
            <a:endParaRPr lang="ru-RU" sz="1600" spc="-20" dirty="0">
              <a:solidFill>
                <a:schemeClr val="tx2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endCxn id="32" idx="2"/>
          </p:cNvCxnSpPr>
          <p:nvPr/>
        </p:nvCxnSpPr>
        <p:spPr>
          <a:xfrm>
            <a:off x="4305300" y="32829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160838" y="26368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Выноска-облако 17"/>
          <p:cNvSpPr/>
          <p:nvPr/>
        </p:nvSpPr>
        <p:spPr>
          <a:xfrm>
            <a:off x="7761288" y="404813"/>
            <a:ext cx="1871662" cy="720725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Закон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№ 307-ФЗ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76288" y="2781300"/>
            <a:ext cx="3025775" cy="792163"/>
          </a:xfrm>
          <a:prstGeom prst="ellipse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Статья 139 БК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2144713" y="3573463"/>
            <a:ext cx="215900" cy="863600"/>
          </a:xfrm>
          <a:prstGeom prst="downArrow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632520" y="4508723"/>
            <a:ext cx="3240856" cy="1440557"/>
          </a:xfrm>
          <a:prstGeom prst="round2DiagRect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Распределение субсидий между муниципальными образованиями утверждается только законом об областном бюджете</a:t>
            </a:r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4268788" y="2600325"/>
            <a:ext cx="215900" cy="1152525"/>
          </a:xfrm>
          <a:prstGeom prst="downArrow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25" name="Прямоугольник с одним скругленным углом 24"/>
          <p:cNvSpPr/>
          <p:nvPr/>
        </p:nvSpPr>
        <p:spPr>
          <a:xfrm>
            <a:off x="5025454" y="2060848"/>
            <a:ext cx="4464050" cy="4320480"/>
          </a:xfrm>
          <a:prstGeom prst="round1Rect">
            <a:avLst/>
          </a:prstGeom>
          <a:solidFill>
            <a:srgbClr val="FFFFCC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u="sng" dirty="0">
                <a:solidFill>
                  <a:schemeClr val="tx2"/>
                </a:solidFill>
                <a:cs typeface="Times New Roman" pitchFamily="18" charset="0"/>
              </a:rPr>
              <a:t>Случаи внесения изменений в распределение субсидий без внесения изменений в закон об областном бюджете Постановлением Правительства</a:t>
            </a:r>
          </a:p>
          <a:p>
            <a:pPr algn="ctr">
              <a:defRPr/>
            </a:pPr>
            <a:r>
              <a:rPr lang="ru-RU" sz="1600" b="1" u="sng" dirty="0">
                <a:solidFill>
                  <a:schemeClr val="tx2"/>
                </a:solidFill>
                <a:cs typeface="Times New Roman" pitchFamily="18" charset="0"/>
              </a:rPr>
              <a:t>Самарской области:</a:t>
            </a:r>
          </a:p>
          <a:p>
            <a:pPr algn="ctr">
              <a:defRPr/>
            </a:pPr>
            <a:endParaRPr lang="ru-RU" sz="1600" b="1" u="sng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отсутствие в бюджете МО бюджетных    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  ассигнований;</a:t>
            </a:r>
          </a:p>
          <a:p>
            <a:pPr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cs typeface="Times New Roman" pitchFamily="18" charset="0"/>
              </a:rPr>
              <a:t>неподписание</a:t>
            </a: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 соглашения;</a:t>
            </a:r>
          </a:p>
          <a:p>
            <a:pPr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 нарушение условий предоставления 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  субсидий со стороны МО;</a:t>
            </a:r>
          </a:p>
          <a:p>
            <a:pPr marL="87313" indent="-87313"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- перераспределение экономии </a:t>
            </a:r>
            <a:r>
              <a:rPr lang="ru-RU" sz="1600" dirty="0" err="1" smtClean="0">
                <a:solidFill>
                  <a:schemeClr val="tx2"/>
                </a:solidFill>
                <a:cs typeface="Times New Roman" pitchFamily="18" charset="0"/>
              </a:rPr>
              <a:t>бюджет-ных</a:t>
            </a:r>
            <a:r>
              <a:rPr lang="ru-RU" sz="16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средств (по результатам торгов);</a:t>
            </a:r>
          </a:p>
          <a:p>
            <a:pPr marL="87313" indent="-87313"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- обращение МО об отсутствии потребности </a:t>
            </a:r>
          </a:p>
          <a:p>
            <a:pPr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cs typeface="Times New Roman" pitchFamily="18" charset="0"/>
              </a:rPr>
              <a:t> и др…</a:t>
            </a:r>
          </a:p>
          <a:p>
            <a:pPr>
              <a:defRPr/>
            </a:pPr>
            <a:endParaRPr lang="ru-RU" sz="16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FFCC"/>
        </a:solidFill>
        <a:ln>
          <a:solidFill>
            <a:srgbClr val="339933"/>
          </a:solidFill>
        </a:ln>
      </a:spPr>
      <a:bodyPr anchor="t" anchorCtr="0"/>
      <a:lstStyle>
        <a:defPPr>
          <a:defRPr sz="16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15585</TotalTime>
  <Words>918</Words>
  <Application>Microsoft Office PowerPoint</Application>
  <PresentationFormat>Лист A4 (210x297 мм)</PresentationFormat>
  <Paragraphs>218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Пиксел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Минфин СО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№1. Динамика расходов областного бюджета в 1кв. 2008-2009гг.</dc:title>
  <dc:creator>USER</dc:creator>
  <cp:lastModifiedBy>Koneva</cp:lastModifiedBy>
  <cp:revision>1395</cp:revision>
  <dcterms:created xsi:type="dcterms:W3CDTF">2009-04-02T06:47:03Z</dcterms:created>
  <dcterms:modified xsi:type="dcterms:W3CDTF">2019-10-01T08:25:13Z</dcterms:modified>
</cp:coreProperties>
</file>