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3"/>
  </p:notesMasterIdLst>
  <p:handoutMasterIdLst>
    <p:handoutMasterId r:id="rId14"/>
  </p:handoutMasterIdLst>
  <p:sldIdLst>
    <p:sldId id="583" r:id="rId2"/>
    <p:sldId id="692" r:id="rId3"/>
    <p:sldId id="738" r:id="rId4"/>
    <p:sldId id="701" r:id="rId5"/>
    <p:sldId id="713" r:id="rId6"/>
    <p:sldId id="727" r:id="rId7"/>
    <p:sldId id="730" r:id="rId8"/>
    <p:sldId id="737" r:id="rId9"/>
    <p:sldId id="733" r:id="rId10"/>
    <p:sldId id="739" r:id="rId11"/>
    <p:sldId id="736" r:id="rId12"/>
  </p:sldIdLst>
  <p:sldSz cx="9906000" cy="6858000" type="A4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CC3300"/>
    <a:srgbClr val="9999FF"/>
    <a:srgbClr val="00DA63"/>
    <a:srgbClr val="0088EE"/>
    <a:srgbClr val="008A3E"/>
    <a:srgbClr val="FFD5D5"/>
    <a:srgbClr val="FFCCCC"/>
    <a:srgbClr val="CCFFCC"/>
    <a:srgbClr val="990000"/>
    <a:srgbClr val="0068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2" autoAdjust="0"/>
  </p:normalViewPr>
  <p:slideViewPr>
    <p:cSldViewPr>
      <p:cViewPr varScale="1">
        <p:scale>
          <a:sx n="111" d="100"/>
          <a:sy n="111" d="100"/>
        </p:scale>
        <p:origin x="-1320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129" y="-83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Users\koneva\Desktop\&#1057;&#1086;&#1074;&#1077;&#1097;&#1072;&#1085;&#1080;&#1077;%2024.12.2021\&#1052;&#1091;&#1085;&#1080;&#1094;&#1080;&#1087;&#1072;&#1083;&#1100;&#1085;&#1099;&#1081;%20&#1076;&#1086;&#1083;&#1075;%20&#1085;&#1072;%2001.12.20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Users\koneva\Desktop\&#1057;&#1086;&#1074;&#1077;&#1097;&#1072;&#1085;&#1080;&#1077;%2024.12.2021\&#1052;&#1091;&#1085;&#1080;&#1094;&#1080;&#1087;&#1072;&#1083;&#1100;&#1085;&#1099;&#1081;%20&#1076;&#1086;&#1083;&#1075;%20&#1085;&#1072;%2001.12.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koneva\Desktop\&#1057;&#1086;&#1074;&#1077;&#1097;&#1072;&#1085;&#1080;&#1077;%2024.12.2021\&#1044;&#1086;&#1093;&#1086;&#1076;&#1099;%20&#1085;&#1072;&#1083;&#1086;&#1075;&#1086;&#1074;&#1099;&#1077;%20&#1080;%20&#1085;&#1077;&#1085;&#1072;&#1083;&#1086;&#1075;&#1086;&#1074;&#1099;&#1077;%2001.12.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8A8AC4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Лист1!$E$4:$E$8</c:f>
              <c:numCache>
                <c:formatCode>dd/mm/yyyy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44531</c:v>
                </c:pt>
              </c:numCache>
            </c:numRef>
          </c:cat>
          <c:val>
            <c:numRef>
              <c:f>Лист1!$F$4:$F$8</c:f>
              <c:numCache>
                <c:formatCode>0%</c:formatCode>
                <c:ptCount val="5"/>
                <c:pt idx="0">
                  <c:v>0.54</c:v>
                </c:pt>
                <c:pt idx="1">
                  <c:v>0.52</c:v>
                </c:pt>
                <c:pt idx="2">
                  <c:v>0.51</c:v>
                </c:pt>
                <c:pt idx="3">
                  <c:v>0.48000000000000015</c:v>
                </c:pt>
                <c:pt idx="4">
                  <c:v>0.43000000000000016</c:v>
                </c:pt>
              </c:numCache>
            </c:numRef>
          </c:val>
        </c:ser>
        <c:axId val="100929920"/>
        <c:axId val="100931456"/>
      </c:barChart>
      <c:catAx>
        <c:axId val="100929920"/>
        <c:scaling>
          <c:orientation val="minMax"/>
        </c:scaling>
        <c:axPos val="b"/>
        <c:numFmt formatCode="dd/mm/yyyy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0931456"/>
        <c:crosses val="autoZero"/>
        <c:lblAlgn val="ctr"/>
        <c:lblOffset val="100"/>
      </c:catAx>
      <c:valAx>
        <c:axId val="100931456"/>
        <c:scaling>
          <c:orientation val="minMax"/>
        </c:scaling>
        <c:axPos val="l"/>
        <c:majorGridlines/>
        <c:numFmt formatCode="0%" sourceLinked="0"/>
        <c:tickLblPos val="nextTo"/>
        <c:crossAx val="10092992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777BB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</c:dLbl>
            <c:dLbl>
              <c:idx val="4"/>
              <c:spPr/>
              <c:txPr>
                <a:bodyPr/>
                <a:lstStyle/>
                <a:p>
                  <a:pPr>
                    <a:defRPr sz="2400" b="1">
                      <a:solidFill>
                        <a:srgbClr val="008A3E"/>
                      </a:solidFill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Лист1!$E$18:$E$22</c:f>
              <c:numCache>
                <c:formatCode>dd/mm/yyyy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44531</c:v>
                </c:pt>
              </c:numCache>
            </c:numRef>
          </c:cat>
          <c:val>
            <c:numRef>
              <c:f>Лист1!$F$18:$F$22</c:f>
              <c:numCache>
                <c:formatCode>#,##0</c:formatCode>
                <c:ptCount val="5"/>
                <c:pt idx="0">
                  <c:v>14459</c:v>
                </c:pt>
                <c:pt idx="1">
                  <c:v>14970</c:v>
                </c:pt>
                <c:pt idx="2">
                  <c:v>15002</c:v>
                </c:pt>
                <c:pt idx="3">
                  <c:v>14850</c:v>
                </c:pt>
                <c:pt idx="4">
                  <c:v>11894</c:v>
                </c:pt>
              </c:numCache>
            </c:numRef>
          </c:val>
        </c:ser>
        <c:axId val="100981760"/>
        <c:axId val="120619776"/>
      </c:barChart>
      <c:catAx>
        <c:axId val="100981760"/>
        <c:scaling>
          <c:orientation val="minMax"/>
        </c:scaling>
        <c:axPos val="b"/>
        <c:numFmt formatCode="dd/mm/yyyy" sourceLinked="1"/>
        <c:tickLblPos val="nextTo"/>
        <c:crossAx val="120619776"/>
        <c:crosses val="autoZero"/>
        <c:lblAlgn val="ctr"/>
        <c:lblOffset val="100"/>
      </c:catAx>
      <c:valAx>
        <c:axId val="120619776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млн. </a:t>
                </a:r>
                <a:r>
                  <a:rPr lang="ru-RU" dirty="0"/>
                  <a:t>руб.</a:t>
                </a:r>
              </a:p>
            </c:rich>
          </c:tx>
          <c:layout/>
        </c:title>
        <c:numFmt formatCode="0" sourceLinked="0"/>
        <c:tickLblPos val="nextTo"/>
        <c:crossAx val="100981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CC3300"/>
              </a:solidFill>
            </c:spPr>
          </c:dPt>
          <c:dPt>
            <c:idx val="1"/>
            <c:spPr>
              <a:solidFill>
                <a:srgbClr val="9999FF"/>
              </a:solidFill>
            </c:spPr>
          </c:dPt>
          <c:dPt>
            <c:idx val="2"/>
            <c:spPr>
              <a:solidFill>
                <a:srgbClr val="00DA63"/>
              </a:solidFill>
            </c:spPr>
          </c:dPt>
          <c:dLbls>
            <c:dLbl>
              <c:idx val="0"/>
              <c:layout/>
              <c:dLblPos val="ctr"/>
              <c:showVal val="1"/>
            </c:dLbl>
            <c:dLbl>
              <c:idx val="1"/>
              <c:layout/>
              <c:dLblPos val="ctr"/>
              <c:showVal val="1"/>
            </c:dLbl>
            <c:dLbl>
              <c:idx val="2"/>
              <c:layout/>
              <c:dLblPos val="ctr"/>
              <c:showVal val="1"/>
            </c:dLbl>
            <c:delete val="1"/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dLblPos val="ctr"/>
          </c:dLbls>
          <c:cat>
            <c:strRef>
              <c:f>Лист1!$B$3:$B$5</c:f>
              <c:strCache>
                <c:ptCount val="3"/>
                <c:pt idx="0">
                  <c:v>на финансирование расходов 2021 года</c:v>
                </c:pt>
                <c:pt idx="1">
                  <c:v>на снижение муниципального долга</c:v>
                </c:pt>
                <c:pt idx="2">
                  <c:v>на формирование остатка средств на 01.01.2022</c:v>
                </c:pt>
              </c:strCache>
            </c:strRef>
          </c:cat>
          <c:val>
            <c:numRef>
              <c:f>Лист1!$D$3:$D$5</c:f>
              <c:numCache>
                <c:formatCode>0.0%</c:formatCode>
                <c:ptCount val="3"/>
                <c:pt idx="0">
                  <c:v>0.2680252287645582</c:v>
                </c:pt>
                <c:pt idx="1">
                  <c:v>0.25962289159355068</c:v>
                </c:pt>
                <c:pt idx="2">
                  <c:v>0.47235187964189135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0.14961</cdr:x>
      <cdr:y>0.44776</cdr:y>
    </cdr:from>
    <cdr:to>
      <cdr:x>0.30709</cdr:x>
      <cdr:y>0.55224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2160240"/>
          <a:ext cx="14401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ru-RU" sz="1600" b="1" dirty="0" smtClean="0">
              <a:solidFill>
                <a:srgbClr val="C00000"/>
              </a:solidFill>
            </a:rPr>
            <a:t>7 г.о. + 5 м.р.</a:t>
          </a:r>
        </a:p>
      </cdr:txBody>
    </cdr:sp>
  </cdr:relSizeAnchor>
  <cdr:relSizeAnchor xmlns:cdr="http://schemas.openxmlformats.org/drawingml/2006/chartDrawing">
    <cdr:from>
      <cdr:x>0.8209</cdr:x>
      <cdr:y>0.44776</cdr:y>
    </cdr:from>
    <cdr:to>
      <cdr:x>0.98962</cdr:x>
      <cdr:y>0.71642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0" y="2160240"/>
          <a:ext cx="1628056" cy="129614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00000"/>
            </a:lnSpc>
          </a:pPr>
          <a:r>
            <a:rPr lang="ru-RU" sz="2000" b="1" dirty="0" smtClean="0">
              <a:solidFill>
                <a:srgbClr val="009E47"/>
              </a:solidFill>
            </a:rPr>
            <a:t>4 г.о.</a:t>
          </a:r>
        </a:p>
        <a:p xmlns:a="http://schemas.openxmlformats.org/drawingml/2006/main">
          <a:pPr algn="ctr"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Самара</a:t>
          </a:r>
        </a:p>
        <a:p xmlns:a="http://schemas.openxmlformats.org/drawingml/2006/main">
          <a:pPr algn="ctr"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Тольятти</a:t>
          </a:r>
        </a:p>
        <a:p xmlns:a="http://schemas.openxmlformats.org/drawingml/2006/main">
          <a:pPr algn="ctr"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Новокуйбышевск</a:t>
          </a:r>
        </a:p>
        <a:p xmlns:a="http://schemas.openxmlformats.org/drawingml/2006/main">
          <a:pPr algn="ctr">
            <a:lnSpc>
              <a:spcPct val="100000"/>
            </a:lnSpc>
          </a:pPr>
          <a:r>
            <a:rPr lang="ru-RU" sz="1400" dirty="0" smtClean="0">
              <a:solidFill>
                <a:schemeClr val="tx1"/>
              </a:solidFill>
            </a:rPr>
            <a:t>Похвистнево</a:t>
          </a:r>
        </a:p>
        <a:p xmlns:a="http://schemas.openxmlformats.org/drawingml/2006/main">
          <a:pPr algn="ctr">
            <a:lnSpc>
              <a:spcPct val="100000"/>
            </a:lnSpc>
          </a:pPr>
          <a:endParaRPr lang="ru-RU" sz="2000" b="1" dirty="0" smtClean="0">
            <a:solidFill>
              <a:srgbClr val="009E47"/>
            </a:solidFill>
          </a:endParaRPr>
        </a:p>
      </cdr:txBody>
    </cdr:sp>
  </cdr:relSizeAnchor>
  <cdr:relSizeAnchor xmlns:cdr="http://schemas.openxmlformats.org/drawingml/2006/chartDrawing">
    <cdr:from>
      <cdr:x>0.31496</cdr:x>
      <cdr:y>0.44776</cdr:y>
    </cdr:from>
    <cdr:to>
      <cdr:x>0.47244</cdr:x>
      <cdr:y>0.55224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0" y="2160240"/>
          <a:ext cx="14401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ru-RU" sz="1600" dirty="0" smtClean="0"/>
            <a:t>8 г.о. + 5 м.р.</a:t>
          </a:r>
        </a:p>
      </cdr:txBody>
    </cdr:sp>
  </cdr:relSizeAnchor>
  <cdr:relSizeAnchor xmlns:cdr="http://schemas.openxmlformats.org/drawingml/2006/chartDrawing">
    <cdr:from>
      <cdr:x>0.48031</cdr:x>
      <cdr:y>0.44776</cdr:y>
    </cdr:from>
    <cdr:to>
      <cdr:x>0.6378</cdr:x>
      <cdr:y>0.55224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2160240"/>
          <a:ext cx="14401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ru-RU" sz="1600" dirty="0" smtClean="0"/>
            <a:t>7 г.о. + 2 м.р.</a:t>
          </a:r>
        </a:p>
      </cdr:txBody>
    </cdr:sp>
  </cdr:relSizeAnchor>
  <cdr:relSizeAnchor xmlns:cdr="http://schemas.openxmlformats.org/drawingml/2006/chartDrawing">
    <cdr:from>
      <cdr:x>0.65155</cdr:x>
      <cdr:y>0.44729</cdr:y>
    </cdr:from>
    <cdr:to>
      <cdr:x>0.80903</cdr:x>
      <cdr:y>0.55177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8408" y="2157958"/>
          <a:ext cx="14401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bg2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ct val="150000"/>
            </a:lnSpc>
          </a:pPr>
          <a:r>
            <a:rPr lang="ru-RU" sz="1600" dirty="0" smtClean="0"/>
            <a:t>7 г.о. + 2 м.р.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C52C17-9DE9-4977-9B1E-13D7EABEDD5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36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9C92651-7838-49F7-A4F4-26A6430317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D6463-B471-41AC-BD5C-F204325D0B70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218CE-B746-4C52-B54F-28D9F6DF65BC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E55F9-6A31-4364-91CF-4F88269DA269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5064B-1AE1-420D-A95A-59124F1C935A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6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6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6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6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sz="2400"/>
              </a:p>
            </p:txBody>
          </p:sp>
        </p:grpSp>
      </p:grpSp>
      <p:sp>
        <p:nvSpPr>
          <p:cNvPr id="839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21A13-F584-441F-9810-3EAE5513497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6CF77-739D-4B43-8525-A8D37C9C250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971FC-8142-4572-B75C-07A4C31264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7F0DA-5682-4D1E-BCD3-DDB5D5D49AD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A30EC-F8C2-4367-9B08-874D46594AE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26F4D-9163-4A41-836A-0426B2E5408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00792-0B95-457B-B1FC-45D56A6A57E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E592B-DA32-4B95-94C9-F16A59E61DC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C53EE-C4C4-4317-AC1B-41572111B29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1A076-CCD0-422A-81E8-1FC2DC4FF22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DA9ED-1CDC-4C27-97A4-6FA2701E54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8F3E2CB-7439-4212-B671-5ACD94B39AD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ru-RU" sz="2400"/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/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90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 sz="2400"/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90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29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7" r:id="rId1"/>
    <p:sldLayoutId id="2147485047" r:id="rId2"/>
    <p:sldLayoutId id="2147485048" r:id="rId3"/>
    <p:sldLayoutId id="2147485049" r:id="rId4"/>
    <p:sldLayoutId id="2147485050" r:id="rId5"/>
    <p:sldLayoutId id="2147485051" r:id="rId6"/>
    <p:sldLayoutId id="2147485052" r:id="rId7"/>
    <p:sldLayoutId id="2147485053" r:id="rId8"/>
    <p:sldLayoutId id="2147485054" r:id="rId9"/>
    <p:sldLayoutId id="2147485055" r:id="rId10"/>
    <p:sldLayoutId id="2147485056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5124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0" y="620713"/>
            <a:ext cx="9906000" cy="5294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Некоторые итоги исполнения местных бюджетов и предоставления межбюджетных трансфертов в 2021 году</a:t>
            </a:r>
            <a:endParaRPr lang="en-US" sz="4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defRPr/>
            </a:pPr>
            <a:r>
              <a:rPr lang="ru-RU" sz="40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</a:t>
            </a:r>
            <a:endParaRPr lang="ru-RU" sz="2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marL="357188" algn="ctr">
              <a:defRPr/>
            </a:pPr>
            <a:r>
              <a:rPr lang="ru-RU" sz="26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Докладчик – главный консультант управления региональных межбюджетных отношений</a:t>
            </a:r>
            <a:r>
              <a:rPr lang="ru-RU" sz="28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 </a:t>
            </a:r>
            <a:r>
              <a:rPr lang="ru-RU" sz="24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министерства управления финансами Самарской области </a:t>
            </a:r>
          </a:p>
          <a:p>
            <a:pPr marL="357188" algn="ctr">
              <a:defRPr/>
            </a:pPr>
            <a:r>
              <a:rPr lang="ru-RU" sz="2800" b="1" i="1" kern="0" dirty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Конева О.В.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12B628-CDF9-4664-A8C1-697327D3976F}" type="slidenum">
              <a:rPr lang="ru-RU" altLang="ru-RU"/>
              <a:pPr/>
              <a:t>10</a:t>
            </a:fld>
            <a:endParaRPr lang="ru-RU" altLang="ru-RU"/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7494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9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548680"/>
            <a:ext cx="9906000" cy="86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Информация м.о. о направлениях использования прироста налоговых и неналоговых доходов, полученного в 2021 году</a:t>
            </a: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32520" y="1556792"/>
          <a:ext cx="9001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8436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7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415925" y="1125538"/>
            <a:ext cx="9072563" cy="56324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5400" b="1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defRPr/>
            </a:pPr>
            <a:r>
              <a:rPr lang="ru-RU" sz="5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Спасибо за внимание!</a:t>
            </a:r>
          </a:p>
          <a:p>
            <a:pPr algn="ctr">
              <a:defRPr/>
            </a:pPr>
            <a:endParaRPr lang="ru-RU" sz="4800" b="1" kern="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250"/>
            <a:ext cx="9906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Динамика налоговых и неналоговых доходов</a:t>
            </a:r>
          </a:p>
        </p:txBody>
      </p:sp>
      <p:grpSp>
        <p:nvGrpSpPr>
          <p:cNvPr id="614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6238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39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6148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7321550" y="6248400"/>
            <a:ext cx="2311400" cy="457200"/>
          </a:xfrm>
          <a:noFill/>
        </p:spPr>
        <p:txBody>
          <a:bodyPr/>
          <a:lstStyle/>
          <a:p>
            <a:fld id="{69BAB688-16E1-4E2C-B045-0FB6FADE50C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2636912"/>
            <a:ext cx="4464050" cy="739775"/>
          </a:xfrm>
          <a:prstGeom prst="rect">
            <a:avLst/>
          </a:prstGeom>
          <a:solidFill>
            <a:srgbClr val="FFD5D5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600" dirty="0">
                <a:solidFill>
                  <a:schemeClr val="tx1"/>
                </a:solidFill>
              </a:rPr>
              <a:t>Из них снижение доходов на сумму 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- 577 млн. рублей</a:t>
            </a:r>
            <a:r>
              <a:rPr lang="ru-RU" sz="1600" dirty="0">
                <a:solidFill>
                  <a:schemeClr val="tx1"/>
                </a:solidFill>
              </a:rPr>
              <a:t> произошло по 3 </a:t>
            </a:r>
            <a:r>
              <a:rPr lang="ru-RU" sz="1600" dirty="0" err="1">
                <a:solidFill>
                  <a:schemeClr val="tx1"/>
                </a:solidFill>
              </a:rPr>
              <a:t>м.р</a:t>
            </a:r>
            <a:r>
              <a:rPr lang="ru-RU" sz="1600" dirty="0">
                <a:solidFill>
                  <a:schemeClr val="tx1"/>
                </a:solidFill>
              </a:rPr>
              <a:t>., получившим в 2020 году «сверхдоходы»</a:t>
            </a:r>
            <a:endParaRPr lang="ru-RU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72480" y="2564904"/>
          <a:ext cx="4521004" cy="4209808"/>
        </p:xfrm>
        <a:graphic>
          <a:graphicData uri="http://schemas.openxmlformats.org/drawingml/2006/table">
            <a:tbl>
              <a:tblPr/>
              <a:tblGrid>
                <a:gridCol w="2360764"/>
                <a:gridCol w="1080120"/>
                <a:gridCol w="1080120"/>
              </a:tblGrid>
              <a:tr h="647129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м.о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Прирост к факту на 01.12.2020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Прирост к факту на 01.12.2019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5907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м.р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Шигонский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+ 30,7%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+ 55,9%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29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м.р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Пестравский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+ 29,4%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+ 45,3%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33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Нефтегорский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+ 25,2%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+ 46,5%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Ставропольский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+ 23,3%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+ 23,2%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Большечерниговский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+ 23,2%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+ 20,7%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1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Красноярский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+ 19,6%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+ 22,5%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7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Елховский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+ 17,1%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+ 13,5%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6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Алексеевский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+ 17,0%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+ 17,2%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29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г.о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Самара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+ 14,3%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+ 13,0%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95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Приволжский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+ 13,4%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+ 28,1%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95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…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700"/>
                        </a:lnSpc>
                      </a:pP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ts val="700"/>
                        </a:lnSpc>
                      </a:pPr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953000" y="3501008"/>
          <a:ext cx="4521004" cy="2889712"/>
        </p:xfrm>
        <a:graphic>
          <a:graphicData uri="http://schemas.openxmlformats.org/drawingml/2006/table">
            <a:tbl>
              <a:tblPr/>
              <a:tblGrid>
                <a:gridCol w="2360764"/>
                <a:gridCol w="1080120"/>
                <a:gridCol w="1080120"/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м.о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Снижение к факту на 01.12.2020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Снижение к факту на 01.12.2019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5D5"/>
                    </a:solidFill>
                  </a:tcPr>
                </a:tc>
              </a:tr>
              <a:tr h="2600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м.р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Похвистневский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- 55,9%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+ 14,6%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67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м.р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Кинель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-Черкасский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- 45,8%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+ 14,2%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533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Клявлинский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- 24,4%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- 5,1%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г.о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Отрадный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- 11,5%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- 9,9%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Искалинский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- 3,7%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- 1,6%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31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м.р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Большеглушицкий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- 1,0%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+ 26,0%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280592" y="980728"/>
            <a:ext cx="7200900" cy="720725"/>
          </a:xfrm>
          <a:prstGeom prst="rect">
            <a:avLst/>
          </a:prstGeom>
          <a:solidFill>
            <a:srgbClr val="CCFFCC"/>
          </a:solidFill>
          <a:ln>
            <a:solidFill>
              <a:srgbClr val="00682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600" dirty="0">
                <a:solidFill>
                  <a:schemeClr val="tx1"/>
                </a:solidFill>
              </a:rPr>
              <a:t>Прирост налоговых и неналоговых доходов местных бюджетов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dirty="0">
                <a:solidFill>
                  <a:schemeClr val="tx1"/>
                </a:solidFill>
              </a:rPr>
              <a:t>за 11 месяцев 2021 года к аналогичному периоду 2020 года составил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+ 2 976 млн. рублей</a:t>
            </a:r>
            <a:r>
              <a:rPr lang="ru-RU" sz="1600" dirty="0">
                <a:solidFill>
                  <a:schemeClr val="tx1"/>
                </a:solidFill>
              </a:rPr>
              <a:t> или </a:t>
            </a:r>
            <a:r>
              <a:rPr lang="ru-RU" sz="1600" b="1" dirty="0">
                <a:solidFill>
                  <a:srgbClr val="990000"/>
                </a:solidFill>
              </a:rPr>
              <a:t>+ 9,5%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24608" y="1772816"/>
            <a:ext cx="2239962" cy="720725"/>
          </a:xfrm>
          <a:prstGeom prst="rect">
            <a:avLst/>
          </a:prstGeom>
          <a:solidFill>
            <a:srgbClr val="CCFFCC"/>
          </a:solidFill>
          <a:ln>
            <a:solidFill>
              <a:srgbClr val="00682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600" u="sng" dirty="0">
                <a:solidFill>
                  <a:schemeClr val="tx1"/>
                </a:solidFill>
              </a:rPr>
              <a:t>Прирост доходов: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31 </a:t>
            </a:r>
            <a:r>
              <a:rPr lang="ru-RU" sz="1600" b="1" dirty="0" err="1">
                <a:solidFill>
                  <a:srgbClr val="990000"/>
                </a:solidFill>
              </a:rPr>
              <a:t>м.о</a:t>
            </a:r>
            <a:r>
              <a:rPr lang="ru-RU" sz="1600" b="1" dirty="0">
                <a:solidFill>
                  <a:srgbClr val="990000"/>
                </a:solidFill>
              </a:rPr>
              <a:t>.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+ 3 643 млн. рублей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05128" y="1772816"/>
            <a:ext cx="2239963" cy="720725"/>
          </a:xfrm>
          <a:prstGeom prst="rect">
            <a:avLst/>
          </a:prstGeom>
          <a:solidFill>
            <a:srgbClr val="FFD5D5"/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600" u="sng" dirty="0">
                <a:solidFill>
                  <a:schemeClr val="tx1"/>
                </a:solidFill>
              </a:rPr>
              <a:t>Снижение доходов: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6 </a:t>
            </a:r>
            <a:r>
              <a:rPr lang="ru-RU" sz="1600" b="1" dirty="0" err="1">
                <a:solidFill>
                  <a:srgbClr val="990000"/>
                </a:solidFill>
              </a:rPr>
              <a:t>м.о</a:t>
            </a:r>
            <a:r>
              <a:rPr lang="ru-RU" sz="1600" b="1" dirty="0">
                <a:solidFill>
                  <a:srgbClr val="990000"/>
                </a:solidFill>
              </a:rPr>
              <a:t>.</a:t>
            </a:r>
          </a:p>
          <a:p>
            <a:pPr algn="ctr" eaLnBrk="1" hangingPunct="1">
              <a:lnSpc>
                <a:spcPts val="1700"/>
              </a:lnSpc>
              <a:defRPr/>
            </a:pPr>
            <a:r>
              <a:rPr lang="ru-RU" sz="1600" b="1" dirty="0">
                <a:solidFill>
                  <a:srgbClr val="990000"/>
                </a:solidFill>
              </a:rPr>
              <a:t>- 667 млн. рублей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6969224" y="2492896"/>
            <a:ext cx="576263" cy="182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6250"/>
            <a:ext cx="9906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Динамика поступления налогов, уплачиваемых по спец. режимам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3988" y="3716338"/>
          <a:ext cx="6481763" cy="2760663"/>
        </p:xfrm>
        <a:graphic>
          <a:graphicData uri="http://schemas.openxmlformats.org/drawingml/2006/table">
            <a:tbl>
              <a:tblPr/>
              <a:tblGrid>
                <a:gridCol w="2232607"/>
                <a:gridCol w="1440392"/>
                <a:gridCol w="1368372"/>
                <a:gridCol w="1440392"/>
              </a:tblGrid>
              <a:tr h="668014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за 2020 год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Ожидаемое за 2021 год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Прирост (+), снижение (-)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5454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ЕНВД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1 055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- 776</a:t>
                      </a:r>
                      <a:endParaRPr lang="ru-RU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4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УСН</a:t>
                      </a: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2 233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+ 1 931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54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Патент</a:t>
                      </a: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+ 275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00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Итого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 спец.режимам</a:t>
                      </a:r>
                    </a:p>
                  </a:txBody>
                  <a:tcPr marL="72012" marR="54009" marT="90045" marB="900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1 493</a:t>
                      </a: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2 923</a:t>
                      </a: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+ 1 430</a:t>
                      </a:r>
                      <a:endParaRPr lang="ru-RU" sz="18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72012" marR="54009" marT="90045" marB="900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pSp>
        <p:nvGrpSpPr>
          <p:cNvPr id="8227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8259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60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8228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7321550" y="6248400"/>
            <a:ext cx="2311400" cy="457200"/>
          </a:xfrm>
          <a:noFill/>
        </p:spPr>
        <p:txBody>
          <a:bodyPr/>
          <a:lstStyle/>
          <a:p>
            <a:fld id="{9AFBF791-5DCF-4314-9894-1D6BA427BB0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0750" y="981075"/>
            <a:ext cx="8064500" cy="50323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ts val="1700"/>
              </a:lnSpc>
              <a:defRPr/>
            </a:pPr>
            <a:r>
              <a:rPr lang="ru-RU" sz="1600" dirty="0">
                <a:solidFill>
                  <a:schemeClr val="tx1"/>
                </a:solidFill>
              </a:rPr>
              <a:t>Передача с областного уровня единых нормативов отчислений от налога, взимаемого в связи с применением упрощенной системы налогообложения (УСН)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216150" y="1700213"/>
          <a:ext cx="5040312" cy="1795463"/>
        </p:xfrm>
        <a:graphic>
          <a:graphicData uri="http://schemas.openxmlformats.org/drawingml/2006/table">
            <a:tbl>
              <a:tblPr/>
              <a:tblGrid>
                <a:gridCol w="2448152"/>
                <a:gridCol w="1296080"/>
                <a:gridCol w="1296080"/>
              </a:tblGrid>
              <a:tr h="6317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Тип м.о.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Норматив </a:t>
                      </a:r>
                    </a:p>
                    <a:p>
                      <a:pPr algn="ctr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2020 году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Норматив </a:t>
                      </a:r>
                    </a:p>
                    <a:p>
                      <a:pPr algn="ctr" font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2021 году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87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Городской округ с ВГР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Городские округа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Муниципальные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районы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798" marR="46798" marT="72011" marB="7201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185025" y="3429000"/>
            <a:ext cx="12969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i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млн.рублей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969125" y="1412875"/>
            <a:ext cx="3603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600" i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%</a:t>
            </a:r>
            <a:endParaRPr lang="ru-RU" sz="1600" dirty="0"/>
          </a:p>
        </p:txBody>
      </p:sp>
      <p:sp>
        <p:nvSpPr>
          <p:cNvPr id="8254" name="TextBox 16"/>
          <p:cNvSpPr txBox="1">
            <a:spLocks noChangeArrowheads="1"/>
          </p:cNvSpPr>
          <p:nvPr/>
        </p:nvSpPr>
        <p:spPr bwMode="auto">
          <a:xfrm>
            <a:off x="8018463" y="5661025"/>
            <a:ext cx="18875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1600">
                <a:solidFill>
                  <a:srgbClr val="008A3E"/>
                </a:solidFill>
                <a:latin typeface="Arial" charset="0"/>
              </a:rPr>
              <a:t>+ 747 - Самара</a:t>
            </a:r>
          </a:p>
          <a:p>
            <a:pPr eaLnBrk="1" hangingPunct="1"/>
            <a:r>
              <a:rPr lang="ru-RU" altLang="ru-RU" sz="1600">
                <a:solidFill>
                  <a:srgbClr val="008A3E"/>
                </a:solidFill>
                <a:latin typeface="Arial" charset="0"/>
              </a:rPr>
              <a:t>+ 442 - иные г.о. </a:t>
            </a:r>
          </a:p>
          <a:p>
            <a:pPr eaLnBrk="1" hangingPunct="1"/>
            <a:r>
              <a:rPr lang="ru-RU" altLang="ru-RU" sz="1600">
                <a:solidFill>
                  <a:srgbClr val="008A3E"/>
                </a:solidFill>
                <a:latin typeface="Arial" charset="0"/>
              </a:rPr>
              <a:t>+ 241 - м.р. </a:t>
            </a:r>
          </a:p>
        </p:txBody>
      </p:sp>
      <p:grpSp>
        <p:nvGrpSpPr>
          <p:cNvPr id="8255" name="Группа 27"/>
          <p:cNvGrpSpPr>
            <a:grpSpLocks/>
          </p:cNvGrpSpPr>
          <p:nvPr/>
        </p:nvGrpSpPr>
        <p:grpSpPr bwMode="auto">
          <a:xfrm>
            <a:off x="7689850" y="5876925"/>
            <a:ext cx="358775" cy="431800"/>
            <a:chOff x="7977336" y="5877272"/>
            <a:chExt cx="360040" cy="432048"/>
          </a:xfrm>
        </p:grpSpPr>
        <p:cxnSp>
          <p:nvCxnSpPr>
            <p:cNvPr id="20" name="Прямая со стрелкой 19"/>
            <p:cNvCxnSpPr/>
            <p:nvPr/>
          </p:nvCxnSpPr>
          <p:spPr>
            <a:xfrm flipV="1">
              <a:off x="7977336" y="5877272"/>
              <a:ext cx="360040" cy="216024"/>
            </a:xfrm>
            <a:prstGeom prst="straightConnector1">
              <a:avLst/>
            </a:prstGeom>
            <a:ln w="12700">
              <a:solidFill>
                <a:srgbClr val="009E4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7977336" y="6093296"/>
              <a:ext cx="360040" cy="0"/>
            </a:xfrm>
            <a:prstGeom prst="straightConnector1">
              <a:avLst/>
            </a:prstGeom>
            <a:ln w="12700">
              <a:solidFill>
                <a:srgbClr val="009E4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7977336" y="6093296"/>
              <a:ext cx="360040" cy="216024"/>
            </a:xfrm>
            <a:prstGeom prst="straightConnector1">
              <a:avLst/>
            </a:prstGeom>
            <a:ln w="12700">
              <a:solidFill>
                <a:srgbClr val="009E4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404813"/>
            <a:ext cx="9906000" cy="1512887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Уровень долговой нагрузки городских округов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 муниципальных районов</a:t>
            </a:r>
          </a:p>
          <a:p>
            <a:pPr algn="ctr">
              <a:spcAft>
                <a:spcPts val="0"/>
              </a:spcAft>
              <a:defRPr/>
            </a:pPr>
            <a:endParaRPr lang="ru-RU" sz="5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 % к налоговым и неналоговым доходам</a:t>
            </a:r>
            <a:endParaRPr lang="ru-RU" sz="2000" b="1" i="1" kern="0" dirty="0">
              <a:solidFill>
                <a:schemeClr val="bg2">
                  <a:lumMod val="75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0243" name="Номер слайда 15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  <a:noFill/>
        </p:spPr>
        <p:txBody>
          <a:bodyPr/>
          <a:lstStyle/>
          <a:p>
            <a:fld id="{FFE6C7CF-8CFD-4CD8-B91F-1B558BA861AD}" type="slidenum">
              <a:rPr lang="ru-RU" altLang="ru-RU"/>
              <a:pPr/>
              <a:t>4</a:t>
            </a:fld>
            <a:endParaRPr lang="ru-RU" altLang="ru-RU"/>
          </a:p>
        </p:txBody>
      </p:sp>
      <p:grpSp>
        <p:nvGrpSpPr>
          <p:cNvPr id="10244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0314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1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873500" y="1844675"/>
          <a:ext cx="5832475" cy="4702175"/>
        </p:xfrm>
        <a:graphic>
          <a:graphicData uri="http://schemas.openxmlformats.org/drawingml/2006/table">
            <a:tbl>
              <a:tblPr/>
              <a:tblGrid>
                <a:gridCol w="2267907"/>
                <a:gridCol w="1404392"/>
                <a:gridCol w="1375404"/>
                <a:gridCol w="784772"/>
              </a:tblGrid>
              <a:tr h="313309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м.о.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Уровень долга, %</a:t>
                      </a:r>
                      <a:endParaRPr lang="ru-RU" sz="1600" b="1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309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на 01.12.2020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на 01.12.2021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+/-,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3309">
                <a:tc gridSpan="4">
                  <a:txBody>
                    <a:bodyPr/>
                    <a:lstStyle/>
                    <a:p>
                      <a:pPr marL="95250" indent="0" algn="ctr" fontAlgn="b"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Рост долга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г.о.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Новокуйбышевск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+14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г.о.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Кинель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+7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5849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  г.о. Сызрань</a:t>
                      </a:r>
                      <a:endParaRPr lang="ru-RU" sz="1600" dirty="0"/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9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900"/>
                        </a:lnSpc>
                      </a:pP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+4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г.о. Жигулевск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+2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м.р.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Камышлинский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+2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м.р. Сергиевский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+3</a:t>
                      </a:r>
                    </a:p>
                  </a:txBody>
                  <a:tcPr marL="10800" marR="10800" marT="36001" marB="3600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7E7"/>
                    </a:solidFill>
                  </a:tcPr>
                </a:tc>
              </a:tr>
              <a:tr h="313309">
                <a:tc gridSpan="4">
                  <a:txBody>
                    <a:bodyPr/>
                    <a:lstStyle/>
                    <a:p>
                      <a:pPr marL="95250" indent="0" algn="ctr" fontAlgn="b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latin typeface="+mn-lt"/>
                        </a:rPr>
                        <a:t>Наибольшее сокращение долга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F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  <a:tabLst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г.о. Тольятти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</a:rPr>
                        <a:t>-16</a:t>
                      </a:r>
                      <a:endParaRPr lang="ru-RU" sz="1600" b="1" dirty="0">
                        <a:solidFill>
                          <a:srgbClr val="006600"/>
                        </a:solidFill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  <a:tabLst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г.о. Октябрьск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</a:rPr>
                        <a:t>-5</a:t>
                      </a:r>
                      <a:endParaRPr lang="ru-RU" sz="1600" b="1" dirty="0">
                        <a:solidFill>
                          <a:srgbClr val="006600"/>
                        </a:solidFill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м.р. Красноармейский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</a:rPr>
                        <a:t>-15</a:t>
                      </a:r>
                      <a:endParaRPr lang="ru-RU" sz="1600" b="1" dirty="0">
                        <a:solidFill>
                          <a:srgbClr val="006600"/>
                        </a:solidFill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м.р.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Клявлинский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ru-RU" sz="1600" b="1" dirty="0" smtClean="0">
                          <a:solidFill>
                            <a:srgbClr val="006600"/>
                          </a:solidFill>
                        </a:rPr>
                        <a:t>-13</a:t>
                      </a:r>
                      <a:endParaRPr lang="ru-RU" sz="1600" b="1" dirty="0">
                        <a:solidFill>
                          <a:srgbClr val="006600"/>
                        </a:solidFill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FFF6"/>
                    </a:solidFill>
                  </a:tcPr>
                </a:tc>
              </a:tr>
              <a:tr h="313309">
                <a:tc>
                  <a:txBody>
                    <a:bodyPr/>
                    <a:lstStyle/>
                    <a:p>
                      <a:pPr marL="95250" indent="0" algn="l" fontAlgn="b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Всего по г.о. и м.р.</a:t>
                      </a:r>
                      <a:endParaRPr lang="ru-RU" sz="1600" b="1" i="0" u="none" strike="noStrike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48</a:t>
                      </a:r>
                      <a:endParaRPr lang="ru-RU" sz="1600" b="1" i="0" u="none" strike="noStrike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F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9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43</a:t>
                      </a:r>
                      <a:endParaRPr lang="ru-RU" sz="1600" b="1" i="0" u="none" strike="noStrike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F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ru-RU" sz="1600" b="1" kern="1200" dirty="0" smtClean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endParaRPr lang="ru-RU" sz="1600" b="1" kern="1200" dirty="0">
                        <a:solidFill>
                          <a:srgbClr val="00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" marR="10800" marT="36001" marB="360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FF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0" y="2204864"/>
          <a:ext cx="387288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0" y="404813"/>
            <a:ext cx="9906000" cy="865187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Объем и динамика </a:t>
            </a:r>
            <a:r>
              <a:rPr lang="ru-RU" sz="2600" b="1" u="sng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коммерческого</a:t>
            </a:r>
            <a:r>
              <a:rPr lang="ru-RU" sz="26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 долга </a:t>
            </a:r>
          </a:p>
          <a:p>
            <a:pPr algn="ctr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муниципальных образований</a:t>
            </a:r>
            <a:endParaRPr lang="ru-RU" sz="2600" b="1" dirty="0"/>
          </a:p>
          <a:p>
            <a:pPr algn="ctr">
              <a:defRPr/>
            </a:pPr>
            <a:r>
              <a:rPr lang="ru-RU" sz="2600" dirty="0"/>
              <a:t> </a:t>
            </a:r>
            <a:endParaRPr lang="ru-RU" sz="2600" b="1" kern="0" dirty="0">
              <a:solidFill>
                <a:schemeClr val="bg2">
                  <a:lumMod val="75000"/>
                </a:schemeClr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11267" name="Номер слайда 15"/>
          <p:cNvSpPr txBox="1">
            <a:spLocks/>
          </p:cNvSpPr>
          <p:nvPr/>
        </p:nvSpPr>
        <p:spPr bwMode="auto">
          <a:xfrm>
            <a:off x="7594600" y="64008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C8AF003-0E9E-40A8-BE8A-667F0D97B274}" type="slidenum">
              <a:rPr lang="ru-RU" altLang="ru-RU" sz="1200">
                <a:latin typeface="Arial Black" pitchFamily="34" charset="0"/>
              </a:rPr>
              <a:pPr algn="r" eaLnBrk="1" hangingPunct="1"/>
              <a:t>5</a:t>
            </a:fld>
            <a:endParaRPr lang="ru-RU" altLang="ru-RU" sz="1200">
              <a:latin typeface="Arial Black" pitchFamily="34" charset="0"/>
            </a:endParaRPr>
          </a:p>
        </p:txBody>
      </p:sp>
      <p:grpSp>
        <p:nvGrpSpPr>
          <p:cNvPr id="11268" name="Группа 9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1270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graphicFrame>
        <p:nvGraphicFramePr>
          <p:cNvPr id="8" name="Диаграмма 7"/>
          <p:cNvGraphicFramePr/>
          <p:nvPr/>
        </p:nvGraphicFramePr>
        <p:xfrm>
          <a:off x="128464" y="1556792"/>
          <a:ext cx="96490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76288" y="1916113"/>
          <a:ext cx="8424863" cy="3598864"/>
        </p:xfrm>
        <a:graphic>
          <a:graphicData uri="http://schemas.openxmlformats.org/drawingml/2006/table">
            <a:tbl>
              <a:tblPr/>
              <a:tblGrid>
                <a:gridCol w="4176778"/>
                <a:gridCol w="1368027"/>
                <a:gridCol w="1352811"/>
                <a:gridCol w="1527247"/>
              </a:tblGrid>
              <a:tr h="900621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Направление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Факт за 2020 год, 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млн.рублей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План на 2021 год,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млн.рублей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Темп роста,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82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Дотации 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(без учета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COVID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-дотаций)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6 178,2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6 674,5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108,0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197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Иные дотации в связи с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COVID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-19 в 2020 году (сформированы за счет средств федерального бюджета)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541,4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Субсидии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20 871,8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26 277,4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Субвенции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13 984,7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14 923,6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106,7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Иные МБТ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929,3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1 580,7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170,1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2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ИТОГО</a:t>
                      </a:r>
                    </a:p>
                  </a:txBody>
                  <a:tcPr marL="89992" marR="89992" marT="54008" marB="540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42 505,4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49 456,2</a:t>
                      </a: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116,4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9992" marR="89992" marT="54008" marB="540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92150"/>
            <a:ext cx="9906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Межбюджетные трансферты </a:t>
            </a: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областного бюджета </a:t>
            </a: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/>
            </a:r>
            <a:b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</a:b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местным бюджетам (2020-2021)</a:t>
            </a:r>
          </a:p>
        </p:txBody>
      </p:sp>
      <p:grpSp>
        <p:nvGrpSpPr>
          <p:cNvPr id="12333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2335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36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2334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7321550" y="6248400"/>
            <a:ext cx="2311400" cy="457200"/>
          </a:xfrm>
          <a:noFill/>
        </p:spPr>
        <p:txBody>
          <a:bodyPr/>
          <a:lstStyle/>
          <a:p>
            <a:fld id="{1B3FC43B-1BC7-4F90-A656-C891AF0129C3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88950" y="1341438"/>
          <a:ext cx="8928101" cy="241935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954946"/>
                <a:gridCol w="1407429"/>
                <a:gridCol w="1172968"/>
                <a:gridCol w="860177"/>
                <a:gridCol w="781979"/>
                <a:gridCol w="2750602"/>
              </a:tblGrid>
              <a:tr h="84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М.о.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по типам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Плановая сумма</a:t>
                      </a: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Зарабо-тано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+/-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Количество м.о.,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перевыполнивших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показатели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31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Городские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округа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2 262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2 446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+ 184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108,2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из 10</a:t>
                      </a:r>
                      <a:r>
                        <a:rPr lang="ru-RU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(90%)</a:t>
                      </a:r>
                      <a:endParaRPr lang="ru-RU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1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Муниципальные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 районы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+mn-ea"/>
                          <a:cs typeface="Times New Roman" pitchFamily="18" charset="0"/>
                        </a:rPr>
                        <a:t>1 558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1 654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+ 96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106,1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из 27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(78%)</a:t>
                      </a:r>
                      <a:endParaRPr lang="ru-RU" sz="1800" dirty="0">
                        <a:solidFill>
                          <a:srgbClr val="EC404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3 820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4 100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+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 280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107,3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mbria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r>
                        <a:rPr lang="ru-RU" sz="18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mbria" pitchFamily="18" charset="0"/>
                          <a:ea typeface="Calibri"/>
                          <a:cs typeface="Times New Roman" pitchFamily="18" charset="0"/>
                        </a:rPr>
                        <a:t> из 37 </a:t>
                      </a:r>
                      <a:r>
                        <a:rPr lang="ru-RU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 pitchFamily="18" charset="0"/>
                        </a:rPr>
                        <a:t>(81%)</a:t>
                      </a:r>
                      <a:endParaRPr lang="ru-RU" sz="1800" b="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1662" marR="61662" marT="0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14375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4407" name="Picture 4" descr="Koz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08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4425" name="Прямоугольник 9"/>
          <p:cNvSpPr>
            <a:spLocks noChangeArrowheads="1"/>
          </p:cNvSpPr>
          <p:nvPr/>
        </p:nvSpPr>
        <p:spPr bwMode="auto">
          <a:xfrm>
            <a:off x="7832725" y="981075"/>
            <a:ext cx="17399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ru-RU" i="1" dirty="0">
                <a:latin typeface="+mn-lt"/>
                <a:cs typeface="Times New Roman" pitchFamily="18" charset="0"/>
              </a:rPr>
              <a:t>млн. рублей</a:t>
            </a:r>
            <a:endParaRPr lang="ru-RU" i="1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20713"/>
            <a:ext cx="9906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Итоги стимулирующих дотаций за 11 месяцев 2021 года</a:t>
            </a:r>
          </a:p>
        </p:txBody>
      </p:sp>
      <p:sp>
        <p:nvSpPr>
          <p:cNvPr id="14378" name="Номер слайда 1"/>
          <p:cNvSpPr txBox="1">
            <a:spLocks/>
          </p:cNvSpPr>
          <p:nvPr/>
        </p:nvSpPr>
        <p:spPr bwMode="auto">
          <a:xfrm>
            <a:off x="732155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9082FF0-5D98-4280-97AE-71B1719E0593}" type="slidenum">
              <a:rPr lang="ru-RU" altLang="ru-RU" sz="1200">
                <a:latin typeface="Arial Black" pitchFamily="34" charset="0"/>
              </a:rPr>
              <a:pPr algn="r" eaLnBrk="1" hangingPunct="1"/>
              <a:t>7</a:t>
            </a:fld>
            <a:endParaRPr lang="ru-RU" altLang="ru-RU" sz="1200">
              <a:latin typeface="Arial Black" pitchFamily="34" charset="0"/>
            </a:endParaRPr>
          </a:p>
        </p:txBody>
      </p:sp>
      <p:sp>
        <p:nvSpPr>
          <p:cNvPr id="14379" name="TextBox 8"/>
          <p:cNvSpPr txBox="1">
            <a:spLocks noChangeArrowheads="1"/>
          </p:cNvSpPr>
          <p:nvPr/>
        </p:nvSpPr>
        <p:spPr bwMode="auto">
          <a:xfrm>
            <a:off x="0" y="3860800"/>
            <a:ext cx="990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solidFill>
                  <a:srgbClr val="C00000"/>
                </a:solidFill>
                <a:latin typeface="Arial Narrow" pitchFamily="34" charset="0"/>
              </a:rPr>
              <a:t>Выделено </a:t>
            </a:r>
            <a:r>
              <a:rPr lang="ru-RU" altLang="ru-RU" b="1" u="sng">
                <a:solidFill>
                  <a:srgbClr val="C00000"/>
                </a:solidFill>
                <a:latin typeface="Arial Narrow" pitchFamily="34" charset="0"/>
              </a:rPr>
              <a:t>из резерва</a:t>
            </a:r>
            <a:r>
              <a:rPr lang="ru-RU" altLang="ru-RU" b="1">
                <a:solidFill>
                  <a:srgbClr val="C00000"/>
                </a:solidFill>
                <a:latin typeface="Arial Narrow" pitchFamily="34" charset="0"/>
              </a:rPr>
              <a:t> нераспределённых субсидий в связи с перевыполнением показателей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60388" y="4221163"/>
          <a:ext cx="8785225" cy="18592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62"/>
                <a:gridCol w="2088291"/>
                <a:gridCol w="2160301"/>
                <a:gridCol w="1872261"/>
                <a:gridCol w="1512210"/>
              </a:tblGrid>
              <a:tr h="6399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итогам прошлого года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За октябрь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За ноябрь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Всего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2281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2021</a:t>
                      </a:r>
                      <a:endParaRPr lang="ru-RU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19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8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,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7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*</a:t>
                      </a:r>
                    </a:p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Постановление ПСО от 23.04.2021 № 241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39,2</a:t>
                      </a:r>
                    </a:p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Постановление ПСО</a:t>
                      </a:r>
                    </a:p>
                    <a:p>
                      <a:pPr algn="ctr"/>
                      <a:r>
                        <a:rPr lang="ru-RU" sz="1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от 10.12.2021 № 978</a:t>
                      </a:r>
                      <a:endParaRPr lang="ru-RU" sz="1400" i="1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249,4</a:t>
                      </a:r>
                    </a:p>
                    <a:p>
                      <a:pPr algn="ctr"/>
                      <a:r>
                        <a:rPr lang="ru-RU" sz="1400" i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itchFamily="18" charset="0"/>
                        </a:rPr>
                        <a:t>487,3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17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74</a:t>
                      </a:r>
                      <a:endParaRPr lang="ru-RU" sz="20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28,8</a:t>
                      </a: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52,4</a:t>
                      </a: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cs typeface="Times New Roman" pitchFamily="18" charset="0"/>
                        </a:rPr>
                        <a:t>155,2</a:t>
                      </a:r>
                      <a:endParaRPr lang="ru-RU" sz="2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91443" marR="91443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06" name="Прямоугольник 11"/>
          <p:cNvSpPr>
            <a:spLocks noChangeArrowheads="1"/>
          </p:cNvSpPr>
          <p:nvPr/>
        </p:nvSpPr>
        <p:spPr bwMode="auto">
          <a:xfrm>
            <a:off x="273050" y="6026150"/>
            <a:ext cx="92884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1" hangingPunct="1"/>
            <a:r>
              <a:rPr lang="ru-RU" altLang="ru-RU" sz="1600" i="1">
                <a:solidFill>
                  <a:srgbClr val="EC4040"/>
                </a:solidFill>
              </a:rPr>
              <a:t>*  по итогам 2020 года бюджет м.р. Камышлинский недополучил дотацию  в объеме 1,7 млн. рублей </a:t>
            </a:r>
            <a:br>
              <a:rPr lang="ru-RU" altLang="ru-RU" sz="1600" i="1">
                <a:solidFill>
                  <a:srgbClr val="EC4040"/>
                </a:solidFill>
              </a:rPr>
            </a:br>
            <a:r>
              <a:rPr lang="ru-RU" altLang="ru-RU" sz="1600" i="1">
                <a:solidFill>
                  <a:srgbClr val="EC4040"/>
                </a:solidFill>
              </a:rPr>
              <a:t>в связи с нарушением условия предоставления дотаций  в части соблюдения норматива формирования расходов на содержание ОМСУ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6472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73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16387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7594600" y="6400800"/>
            <a:ext cx="2311400" cy="457200"/>
          </a:xfrm>
          <a:noFill/>
        </p:spPr>
        <p:txBody>
          <a:bodyPr/>
          <a:lstStyle/>
          <a:p>
            <a:fld id="{1FAB29D7-7CA4-4F0A-B75B-C43EA2A419CB}" type="slidenum">
              <a:rPr lang="ru-RU" altLang="ru-RU"/>
              <a:pPr/>
              <a:t>8</a:t>
            </a:fld>
            <a:endParaRPr lang="ru-RU" alt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04850" y="1196975"/>
          <a:ext cx="8208964" cy="55245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6448"/>
                <a:gridCol w="1872220"/>
                <a:gridCol w="2520296"/>
              </a:tblGrid>
              <a:tr h="590233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+mn-lt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/>
                      <a:r>
                        <a:rPr lang="ru-RU" sz="1700" dirty="0" smtClean="0">
                          <a:latin typeface="+mn-lt"/>
                          <a:cs typeface="Times New Roman" pitchFamily="18" charset="0"/>
                        </a:rPr>
                        <a:t>муниципального образования</a:t>
                      </a:r>
                      <a:endParaRPr lang="ru-RU" sz="170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По итогам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2020 года</a:t>
                      </a: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По итогам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полугодия 2021 года</a:t>
                      </a: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60084">
                <a:tc>
                  <a:txBody>
                    <a:bodyPr/>
                    <a:lstStyle/>
                    <a:p>
                      <a:pPr marL="95250" indent="0" algn="l">
                        <a:lnSpc>
                          <a:spcPts val="1600"/>
                        </a:lnSpc>
                      </a:pPr>
                      <a:r>
                        <a:rPr lang="ru-RU" sz="1600" b="0" i="1" dirty="0" smtClean="0">
                          <a:latin typeface="+mn-lt"/>
                          <a:cs typeface="Times New Roman" pitchFamily="18" charset="0"/>
                        </a:rPr>
                        <a:t>Общее</a:t>
                      </a:r>
                      <a:r>
                        <a:rPr lang="ru-RU" sz="1600" b="0" i="1" baseline="0" dirty="0" smtClean="0">
                          <a:latin typeface="+mn-lt"/>
                          <a:cs typeface="Times New Roman" pitchFamily="18" charset="0"/>
                        </a:rPr>
                        <a:t> количество з</a:t>
                      </a:r>
                      <a:r>
                        <a:rPr lang="ru-RU" sz="1600" b="0" i="1" dirty="0" smtClean="0">
                          <a:latin typeface="+mn-lt"/>
                          <a:cs typeface="Times New Roman" pitchFamily="18" charset="0"/>
                        </a:rPr>
                        <a:t>аявок</a:t>
                      </a:r>
                      <a:endParaRPr lang="ru-RU" sz="1600" b="0" i="1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 (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допущено)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0 (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0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допущено)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</a:tr>
              <a:tr h="321211">
                <a:tc>
                  <a:txBody>
                    <a:bodyPr/>
                    <a:lstStyle/>
                    <a:p>
                      <a:pPr marL="95250" indent="0" algn="l" defTabSz="914400" rtl="0" eaLnBrk="1" latinLnBrk="0" hangingPunct="1">
                        <a:lnSpc>
                          <a:spcPts val="1600"/>
                        </a:lnSpc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Количество МО, получивших дотации</a:t>
                      </a:r>
                      <a:endParaRPr lang="ru-RU" sz="1600" b="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36004" marB="36004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</a:tr>
              <a:tr h="275234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г.о. Отрадный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4 533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Алексеевский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2 854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Безенчукский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4 419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Богатовский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3 427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4 050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Большеглушицкий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3 344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3 108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Большечерниговский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3 051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Борский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3 474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Кинель-Черкасский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4 891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Клявлинский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2 596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Кошкинский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3 795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Похвистневский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4 630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4 590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Сергиевский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4 191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3 171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</a:t>
                      </a:r>
                      <a:r>
                        <a:rPr lang="ru-RU" sz="1600" b="0" dirty="0" err="1" smtClean="0">
                          <a:latin typeface="+mn-lt"/>
                          <a:cs typeface="Times New Roman" pitchFamily="18" charset="0"/>
                        </a:rPr>
                        <a:t>Челно-Вершинский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3 449</a:t>
                      </a:r>
                    </a:p>
                  </a:txBody>
                  <a:tcPr marL="0" marR="0" marT="36004" marB="3600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3 775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5234">
                <a:tc>
                  <a:txBody>
                    <a:bodyPr/>
                    <a:lstStyle/>
                    <a:p>
                      <a:pPr marL="95250" indent="0">
                        <a:lnSpc>
                          <a:spcPts val="1600"/>
                        </a:lnSpc>
                      </a:pPr>
                      <a:r>
                        <a:rPr lang="ru-RU" sz="1600" b="0" dirty="0" smtClean="0">
                          <a:latin typeface="+mn-lt"/>
                          <a:cs typeface="Times New Roman" pitchFamily="18" charset="0"/>
                        </a:rPr>
                        <a:t>м.р. Шенталинский</a:t>
                      </a:r>
                      <a:endParaRPr lang="ru-RU" sz="1600" b="0" dirty="0">
                        <a:latin typeface="+mn-lt"/>
                        <a:cs typeface="Times New Roman" pitchFamily="18" charset="0"/>
                      </a:endParaRP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3 445</a:t>
                      </a:r>
                    </a:p>
                  </a:txBody>
                  <a:tcPr marL="0" marR="0" marT="36004" marB="3600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4 207</a:t>
                      </a:r>
                    </a:p>
                  </a:txBody>
                  <a:tcPr marL="0" marR="0" marT="36004" marB="3600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marL="9720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37 500</a:t>
                      </a: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37 500</a:t>
                      </a:r>
                    </a:p>
                  </a:txBody>
                  <a:tcPr marL="0" marR="0" marT="36004" marB="360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7329488" y="908050"/>
            <a:ext cx="1741487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ru-RU" sz="1400" i="1" dirty="0">
                <a:latin typeface="+mn-lt"/>
                <a:cs typeface="Times New Roman" pitchFamily="18" charset="0"/>
              </a:rPr>
              <a:t>тыс. рублей</a:t>
            </a:r>
            <a:endParaRPr lang="ru-RU" sz="1400" i="1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0" y="404813"/>
            <a:ext cx="9906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Распределение дотаций на стимулирование повышения качества управления муниципальными финансами в 2021 году</a:t>
            </a:r>
          </a:p>
          <a:p>
            <a:pPr algn="ctr">
              <a:spcAft>
                <a:spcPts val="0"/>
              </a:spcAft>
              <a:defRPr/>
            </a:pPr>
            <a:endParaRPr lang="ru-RU" sz="2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endParaRPr lang="ru-RU" sz="20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412B628-CDF9-4664-A8C1-697327D3976F}" type="slidenum">
              <a:rPr lang="ru-RU" altLang="ru-RU"/>
              <a:pPr/>
              <a:t>9</a:t>
            </a:fld>
            <a:endParaRPr lang="ru-RU" altLang="ru-RU"/>
          </a:p>
        </p:txBody>
      </p:sp>
      <p:grpSp>
        <p:nvGrpSpPr>
          <p:cNvPr id="17411" name="Группа 8"/>
          <p:cNvGrpSpPr>
            <a:grpSpLocks/>
          </p:cNvGrpSpPr>
          <p:nvPr/>
        </p:nvGrpSpPr>
        <p:grpSpPr bwMode="auto">
          <a:xfrm>
            <a:off x="841375" y="44450"/>
            <a:ext cx="10247313" cy="466725"/>
            <a:chOff x="776288" y="44450"/>
            <a:chExt cx="9459913" cy="466725"/>
          </a:xfrm>
        </p:grpSpPr>
        <p:pic>
          <p:nvPicPr>
            <p:cNvPr id="17494" name="Picture 4" descr="Koze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6288" y="44450"/>
              <a:ext cx="576263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95" name="Text Box 6"/>
            <p:cNvSpPr txBox="1">
              <a:spLocks noChangeArrowheads="1"/>
            </p:cNvSpPr>
            <p:nvPr/>
          </p:nvSpPr>
          <p:spPr bwMode="auto">
            <a:xfrm>
              <a:off x="1340490" y="105407"/>
              <a:ext cx="8895711" cy="323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500" b="1">
                  <a:solidFill>
                    <a:schemeClr val="bg1"/>
                  </a:solidFill>
                </a:rPr>
                <a:t>Министерство управления финансами Самарской области</a:t>
              </a:r>
              <a:endParaRPr lang="ru-RU" altLang="ru-RU" sz="1100" b="1">
                <a:solidFill>
                  <a:srgbClr val="3399FF"/>
                </a:solidFill>
              </a:endParaRP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476250"/>
            <a:ext cx="9906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Взыскание АО «</a:t>
            </a:r>
            <a:r>
              <a:rPr lang="ru-RU" sz="24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Самаранефтегаз</a:t>
            </a:r>
            <a:r>
              <a:rPr lang="ru-RU" sz="24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» ранее уплаченных в местные бюджеты арендных платежей за земли нефтедобычи</a:t>
            </a:r>
          </a:p>
          <a:p>
            <a:pPr algn="ctr"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  <a:p>
            <a:pPr algn="ctr">
              <a:spcAft>
                <a:spcPts val="0"/>
              </a:spcAft>
              <a:defRPr/>
            </a:pPr>
            <a:endParaRPr lang="ru-RU" sz="24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88950" y="1700213"/>
          <a:ext cx="8856664" cy="4687890"/>
        </p:xfrm>
        <a:graphic>
          <a:graphicData uri="http://schemas.openxmlformats.org/drawingml/2006/table">
            <a:tbl>
              <a:tblPr/>
              <a:tblGrid>
                <a:gridCol w="2160162"/>
                <a:gridCol w="1800135"/>
                <a:gridCol w="2171282"/>
                <a:gridCol w="1500993"/>
                <a:gridCol w="1224092"/>
              </a:tblGrid>
              <a:tr h="1224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м.р.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Предполагаемая сумма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возврата арендной платы АО «СНГ»</a:t>
                      </a:r>
                      <a:endParaRPr lang="ru-RU" sz="1600" b="1" i="1" u="none" strike="noStrike" dirty="0">
                        <a:solidFill>
                          <a:srgbClr val="FF99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Сумма возврата арендной платы в %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к годовому объему нецелевых доходов бюджета района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Прирост налоговых и неналоговых доходов 2020/2019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Остаток нецелевых средств на 01.01.2021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2800">
                <a:tc>
                  <a:txBody>
                    <a:bodyPr/>
                    <a:lstStyle/>
                    <a:p>
                      <a:pPr marL="72000" algn="ctr" rtl="0" fontAlgn="ctr">
                        <a:lnSpc>
                          <a:spcPct val="130000"/>
                        </a:lnSpc>
                      </a:pP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ru-RU" sz="1200" b="0" i="1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Кинель-Черкасский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106,6%</a:t>
                      </a: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30000"/>
                        </a:lnSpc>
                      </a:pPr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424,3</a:t>
                      </a: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394,0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Похвистневский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287,7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98,4%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271,0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304,1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Большеглушицкий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31,1%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63,4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33,9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F"/>
                    </a:solidFill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Кинельский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27,2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70,1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Сергиевский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Шенталинский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1,7%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Сызранский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21,5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Исаклинский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Челно-Вершинский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35,5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2064">
                <a:tc>
                  <a:txBody>
                    <a:bodyPr/>
                    <a:lstStyle/>
                    <a:p>
                      <a:pPr marL="72000" algn="l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860,6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810,2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300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952,8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08" marR="5008" marT="5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166100" y="1341438"/>
            <a:ext cx="17399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ru-RU" sz="1600" i="1" dirty="0">
                <a:latin typeface="+mn-lt"/>
                <a:cs typeface="Times New Roman" pitchFamily="18" charset="0"/>
              </a:rPr>
              <a:t>млн. рублей</a:t>
            </a:r>
            <a:endParaRPr lang="ru-RU" sz="1600" i="1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Пиксел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Пиксел 12">
    <a:dk1>
      <a:srgbClr val="000000"/>
    </a:dk1>
    <a:lt1>
      <a:srgbClr val="FFFFFF"/>
    </a:lt1>
    <a:dk2>
      <a:srgbClr val="000000"/>
    </a:dk2>
    <a:lt2>
      <a:srgbClr val="00007D"/>
    </a:lt2>
    <a:accent1>
      <a:srgbClr val="9999FF"/>
    </a:accent1>
    <a:accent2>
      <a:srgbClr val="9999CC"/>
    </a:accent2>
    <a:accent3>
      <a:srgbClr val="FFFFFF"/>
    </a:accent3>
    <a:accent4>
      <a:srgbClr val="000000"/>
    </a:accent4>
    <a:accent5>
      <a:srgbClr val="CACAFF"/>
    </a:accent5>
    <a:accent6>
      <a:srgbClr val="8A8AB9"/>
    </a:accent6>
    <a:hlink>
      <a:srgbClr val="666699"/>
    </a:hlink>
    <a:folHlink>
      <a:srgbClr val="CCCCE6"/>
    </a:folHlink>
  </a:clrScheme>
  <a:fontScheme name="Пиксел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16766</TotalTime>
  <Words>1123</Words>
  <Application>Microsoft Office PowerPoint</Application>
  <PresentationFormat>Лист A4 (210x297 мм)</PresentationFormat>
  <Paragraphs>414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Пиксел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Минфин СО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№1. Динамика расходов областного бюджета в 1кв. 2008-2009гг.</dc:title>
  <dc:creator>USER</dc:creator>
  <cp:lastModifiedBy>Koneva</cp:lastModifiedBy>
  <cp:revision>1455</cp:revision>
  <dcterms:created xsi:type="dcterms:W3CDTF">2009-04-02T06:47:03Z</dcterms:created>
  <dcterms:modified xsi:type="dcterms:W3CDTF">2021-12-24T07:57:14Z</dcterms:modified>
</cp:coreProperties>
</file>