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707" r:id="rId2"/>
    <p:sldId id="704" r:id="rId3"/>
    <p:sldId id="709" r:id="rId4"/>
    <p:sldId id="710" r:id="rId5"/>
    <p:sldId id="711" r:id="rId6"/>
    <p:sldId id="705" r:id="rId7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FFCC"/>
    <a:srgbClr val="E1FFFA"/>
    <a:srgbClr val="B0FEF1"/>
    <a:srgbClr val="006600"/>
    <a:srgbClr val="FFCC99"/>
    <a:srgbClr val="E5FFE5"/>
    <a:srgbClr val="FFE1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52" autoAdjust="0"/>
  </p:normalViewPr>
  <p:slideViewPr>
    <p:cSldViewPr>
      <p:cViewPr>
        <p:scale>
          <a:sx n="100" d="100"/>
          <a:sy n="100" d="100"/>
        </p:scale>
        <p:origin x="-1674" y="-33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129" y="-83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F197E4-2AC0-4616-9382-A689993B8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36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150487-1E91-44DD-94F5-77EBE5D8D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558FB-BDC2-4B50-824B-23B2A97D403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BAE1B8-674D-4D27-85A0-5FE98EC340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32E89-9DC8-4FC7-B6EA-6851716133C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4828F-51A5-4D06-968E-7B4ADC0315A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D70AED-374D-478D-86B7-A60F5DFCACC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/>
              </a:p>
            </p:txBody>
          </p:sp>
        </p:grpSp>
      </p:grp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F1A2-6C54-4BF3-9E87-616F366A1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4FA6-4C8D-4629-AD81-9AD2AFAB5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647B-822F-45ED-B84E-78B30257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1D06-043C-4FB6-BBFA-206BA7924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C73F-DA23-4C94-B8A6-DFF0389BD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A19A4-5FBB-4A66-A893-75E69CD9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C692-2952-463A-92C4-F779554E8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0F6BF-F535-4775-8801-81BB9E3C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ED18-FEB0-4785-9B3D-654D1D7D4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3D9E-4065-4F2D-92F7-F8F476317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785C-C204-4D62-BF7C-76B839D20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4C5F99E2-B18B-4C78-B2F7-D0C0217A9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11" r:id="rId2"/>
    <p:sldLayoutId id="2147484712" r:id="rId3"/>
    <p:sldLayoutId id="2147484713" r:id="rId4"/>
    <p:sldLayoutId id="2147484714" r:id="rId5"/>
    <p:sldLayoutId id="2147484715" r:id="rId6"/>
    <p:sldLayoutId id="2147484716" r:id="rId7"/>
    <p:sldLayoutId id="2147484717" r:id="rId8"/>
    <p:sldLayoutId id="2147484718" r:id="rId9"/>
    <p:sldLayoutId id="2147484719" r:id="rId10"/>
    <p:sldLayoutId id="214748472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3076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15925" y="765175"/>
            <a:ext cx="9072563" cy="4586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40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«Иные вопросы организации и перспектив развития межбюджетных отношений в Самарской области»</a:t>
            </a:r>
            <a:endParaRPr lang="en-US" sz="40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40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 eaLnBrk="0" hangingPunct="0">
              <a:defRPr/>
            </a:pPr>
            <a:endParaRPr lang="ru-RU" sz="2600" b="1" i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 eaLnBrk="0" hangingPunct="0">
              <a:defRPr/>
            </a:pPr>
            <a:r>
              <a:rPr lang="ru-RU" sz="26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Докладчик – и.о.руководителя управления региональных межбюджетных отношений</a:t>
            </a:r>
            <a:r>
              <a:rPr lang="ru-RU" sz="28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</a:t>
            </a:r>
            <a:r>
              <a:rPr lang="ru-RU" sz="24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министерства управления финансами Самарской области </a:t>
            </a:r>
          </a:p>
          <a:p>
            <a:pPr marL="357188" algn="ctr" eaLnBrk="0" hangingPunct="0">
              <a:defRPr/>
            </a:pPr>
            <a:r>
              <a:rPr lang="ru-RU" sz="28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Постникова Ирина Юрьевна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6EE3A6F8-45DA-44B0-98FE-DFDDE122CC5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4813"/>
            <a:ext cx="990600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Основные поправки в Закон Самарской области от 28.12.2005 </a:t>
            </a: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235-ГД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«О бюджетном устройстве и бюджетном процессе в Самарской области» 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 сфере межбюджетных отношений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(приняты на заседании Губернской Думы 23.12.2021)</a:t>
            </a:r>
          </a:p>
          <a:p>
            <a:pPr algn="ctr">
              <a:spcAft>
                <a:spcPts val="0"/>
              </a:spcAft>
              <a:defRPr/>
            </a:pPr>
            <a:endParaRPr lang="ru-RU" sz="22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endParaRPr lang="ru-RU" sz="2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4100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4105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704850" y="5300663"/>
            <a:ext cx="8712200" cy="830262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  уточняются </a:t>
            </a:r>
            <a:r>
              <a:rPr lang="ru-RU" sz="1600" b="1" dirty="0">
                <a:latin typeface="+mn-lt"/>
              </a:rPr>
              <a:t>случаи предоставления иных межбюджетных трансфертов из областного бюджета местным бюджетам </a:t>
            </a:r>
            <a:r>
              <a:rPr lang="ru-RU" sz="1600" dirty="0">
                <a:latin typeface="+mn-lt"/>
              </a:rPr>
              <a:t>(</a:t>
            </a:r>
            <a:r>
              <a:rPr lang="ru-RU" sz="1600" i="1" dirty="0">
                <a:latin typeface="+mn-lt"/>
              </a:rPr>
              <a:t>приведение в соответствии с поправками БК РФ, принятыми Федеральным законом от 01.07.2021 №246-ФЗ</a:t>
            </a:r>
            <a:r>
              <a:rPr lang="ru-RU" sz="1600" dirty="0">
                <a:latin typeface="+mn-lt"/>
              </a:rPr>
              <a:t>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4850" y="2781300"/>
            <a:ext cx="8712200" cy="830263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    уточняются </a:t>
            </a:r>
            <a:r>
              <a:rPr lang="ru-RU" sz="1600" b="1" dirty="0">
                <a:latin typeface="+mn-lt"/>
              </a:rPr>
              <a:t>источники информации исходных данных для расчета объёма </a:t>
            </a:r>
            <a:r>
              <a:rPr lang="ru-RU" sz="1600" b="1" dirty="0"/>
              <a:t>ДВБО </a:t>
            </a:r>
            <a:r>
              <a:rPr lang="ru-RU" sz="1600" dirty="0"/>
              <a:t>(</a:t>
            </a:r>
            <a:r>
              <a:rPr lang="ru-RU" sz="1600" i="1" dirty="0">
                <a:latin typeface="+mn-lt"/>
              </a:rPr>
              <a:t>перечень источников информации дополнен официальными письмами налоговых органов и органов статистики</a:t>
            </a:r>
            <a:r>
              <a:rPr lang="ru-RU" sz="1600" dirty="0"/>
              <a:t>)</a:t>
            </a:r>
            <a:endParaRPr lang="ru-RU" sz="1600" dirty="0">
              <a:latin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4850" y="1773238"/>
            <a:ext cx="8712200" cy="830262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     корректируется </a:t>
            </a:r>
            <a:r>
              <a:rPr lang="ru-RU" sz="1600" b="1" dirty="0">
                <a:latin typeface="+mn-lt"/>
              </a:rPr>
              <a:t>порядок установления дополнительных нормативов от НДФЛ взамен ДВБО</a:t>
            </a:r>
            <a:r>
              <a:rPr lang="ru-RU" sz="1600" dirty="0">
                <a:latin typeface="+mn-lt"/>
              </a:rPr>
              <a:t> (</a:t>
            </a:r>
            <a:r>
              <a:rPr lang="ru-RU" sz="1600" i="1" dirty="0">
                <a:latin typeface="+mn-lt"/>
              </a:rPr>
              <a:t>уточняются порядок расчета размера доп. норматива</a:t>
            </a:r>
            <a:r>
              <a:rPr lang="ru-RU" sz="1600" dirty="0">
                <a:latin typeface="+mn-lt"/>
              </a:rPr>
              <a:t>, порядок установления доп. норматива)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4850" y="3789363"/>
            <a:ext cx="8712200" cy="1323975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+mn-lt"/>
              </a:rPr>
              <a:t>  уточняется </a:t>
            </a:r>
            <a:r>
              <a:rPr lang="ru-RU" sz="1600" b="1" dirty="0">
                <a:latin typeface="+mn-lt"/>
              </a:rPr>
              <a:t>порядок сокращения ДВБО, предусмотренных законом об областном бюджете,  в случае применения мер ответственности за нарушение Соглашений</a:t>
            </a:r>
            <a:r>
              <a:rPr lang="ru-RU" sz="1600" dirty="0">
                <a:latin typeface="+mn-lt"/>
              </a:rPr>
              <a:t> о социально-экономическом развитии, заключаемых между муниципальными образованиями получателями ДВБО и министерством управления финансами Самарской области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800FD847-60C1-4739-A035-9E8905703E6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49275"/>
            <a:ext cx="9906000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Изменения </a:t>
            </a: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порядка предоставления субсидий и иных межбюджетных трансфертов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в связи с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несвоевременным заключением соглашений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об их предоставлении из областного бюджета (слайд 1)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(</a:t>
            </a:r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 соответствии с поправками БК РФ, принятыми </a:t>
            </a:r>
            <a:r>
              <a:rPr lang="ru-RU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Фед</a:t>
            </a:r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. законом от 01.07.2021 №246-ФЗ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)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512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5129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4342" name="TextBox 13"/>
          <p:cNvSpPr txBox="1">
            <a:spLocks noChangeArrowheads="1"/>
          </p:cNvSpPr>
          <p:nvPr/>
        </p:nvSpPr>
        <p:spPr bwMode="auto">
          <a:xfrm>
            <a:off x="344488" y="2276475"/>
            <a:ext cx="9288462" cy="936625"/>
          </a:xfrm>
          <a:prstGeom prst="rect">
            <a:avLst/>
          </a:prstGeom>
          <a:solidFill>
            <a:srgbClr val="E1FFFA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dirty="0">
                <a:latin typeface="+mn-lt"/>
              </a:rPr>
              <a:t>Ст.139 и 139.1 БК РФ установлены </a:t>
            </a:r>
            <a:r>
              <a:rPr lang="ru-RU" b="1" u="sng" dirty="0">
                <a:latin typeface="+mn-lt"/>
              </a:rPr>
              <a:t>предельные сроки заключения соглашений </a:t>
            </a:r>
            <a:r>
              <a:rPr lang="ru-RU" dirty="0">
                <a:latin typeface="+mn-lt"/>
              </a:rPr>
              <a:t>о предоставлении субсидий и иных межбюджетных трансфертов из областного бюджета местным бюджетам </a:t>
            </a:r>
            <a:r>
              <a:rPr lang="ru-RU" sz="1400" i="1" dirty="0">
                <a:latin typeface="+mn-lt"/>
              </a:rPr>
              <a:t>(предусмотрены исключения: конкурсные субсидии и т.д.) </a:t>
            </a:r>
          </a:p>
        </p:txBody>
      </p:sp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136650" y="3213100"/>
            <a:ext cx="8208963" cy="584200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n-lt"/>
              </a:rPr>
              <a:t>до 15 февраля </a:t>
            </a:r>
            <a:r>
              <a:rPr lang="ru-RU" sz="1600" dirty="0">
                <a:latin typeface="+mn-lt"/>
              </a:rPr>
              <a:t>– предусмотрены законом об областном бюджете на очередной финансовый год и плановый период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1136650" y="3789363"/>
            <a:ext cx="8208963" cy="830262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n-lt"/>
              </a:rPr>
              <a:t>не позднее 30 дней после вступления в силу</a:t>
            </a:r>
            <a:r>
              <a:rPr lang="ru-RU" sz="1600" dirty="0">
                <a:latin typeface="+mn-lt"/>
              </a:rPr>
              <a:t> -  предусмотрены законом о внесении изменений в закон об областном бюджете на очередной финансовый год и плановый период </a:t>
            </a: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273050" y="4941888"/>
            <a:ext cx="9432925" cy="830262"/>
          </a:xfrm>
          <a:prstGeom prst="rect">
            <a:avLst/>
          </a:prstGeom>
          <a:solidFill>
            <a:srgbClr val="FF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i="1" dirty="0">
                <a:latin typeface="+mn-lt"/>
              </a:rPr>
              <a:t>внесены соответствующие изменения (ППСО </a:t>
            </a:r>
            <a:r>
              <a:rPr lang="ru-RU" sz="1600" dirty="0"/>
              <a:t> от 16.11.2021 №</a:t>
            </a:r>
            <a:r>
              <a:rPr lang="en-US" sz="1600" dirty="0"/>
              <a:t> 890</a:t>
            </a:r>
            <a:r>
              <a:rPr lang="ru-RU" sz="1600" dirty="0"/>
              <a:t>)</a:t>
            </a:r>
            <a:r>
              <a:rPr lang="ru-RU" sz="1600" i="1" dirty="0">
                <a:latin typeface="+mn-lt"/>
              </a:rPr>
              <a:t> в постановление Правительства Самарской области от 25.10.2019 № 751 "О формировании, предоставлении и распределении субсидий из областного бюджета местным бюджетам»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4EC0A898-B20A-47EB-ABDB-DD86A27829F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49275"/>
            <a:ext cx="9906000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Изменения </a:t>
            </a: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порядка предоставления субсидий и иных межбюджетных трансфертов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в связи с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несвоевременным заключением соглашений 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об их предоставлении из областного бюджета (слайд 2)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(</a:t>
            </a:r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 соответствии с поправками БК РФ, принятыми </a:t>
            </a:r>
            <a:r>
              <a:rPr lang="ru-RU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Фед</a:t>
            </a:r>
            <a:r>
              <a:rPr lang="ru-RU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. законом от 01.07.2021 №246-ФЗ</a:t>
            </a:r>
            <a:r>
              <a:rPr lang="ru-RU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)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6148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154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149" name="TextBox 13"/>
          <p:cNvSpPr txBox="1">
            <a:spLocks noChangeArrowheads="1"/>
          </p:cNvSpPr>
          <p:nvPr/>
        </p:nvSpPr>
        <p:spPr bwMode="auto">
          <a:xfrm>
            <a:off x="200025" y="2133600"/>
            <a:ext cx="9432925" cy="1079500"/>
          </a:xfrm>
          <a:prstGeom prst="rect">
            <a:avLst/>
          </a:prstGeom>
          <a:solidFill>
            <a:srgbClr val="E1FFFA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/>
              <a:t>Ст.139 и 139.1 БК РФ предусмотрено право </a:t>
            </a:r>
            <a:r>
              <a:rPr lang="ru-RU" b="1"/>
              <a:t>увеличивать</a:t>
            </a:r>
            <a:r>
              <a:rPr lang="ru-RU"/>
              <a:t> бюджетные ассигнования </a:t>
            </a:r>
            <a:r>
              <a:rPr lang="ru-RU" b="1" u="sng"/>
              <a:t>резервного фонда для оказания финансовой помощи </a:t>
            </a:r>
            <a:r>
              <a:rPr lang="ru-RU"/>
              <a:t>местным бюджетам </a:t>
            </a:r>
          </a:p>
          <a:p>
            <a:pPr algn="ctr"/>
            <a:r>
              <a:rPr lang="ru-RU">
                <a:solidFill>
                  <a:srgbClr val="0070C0"/>
                </a:solidFill>
              </a:rPr>
              <a:t>в </a:t>
            </a:r>
            <a:r>
              <a:rPr lang="ru-RU" u="sng">
                <a:solidFill>
                  <a:srgbClr val="0070C0"/>
                </a:solidFill>
              </a:rPr>
              <a:t>размере субсидий и иных МБТ, по которым </a:t>
            </a:r>
            <a:r>
              <a:rPr lang="ru-RU" u="sng">
                <a:solidFill>
                  <a:srgbClr val="FF0000"/>
                </a:solidFill>
              </a:rPr>
              <a:t>не заключены </a:t>
            </a:r>
            <a:r>
              <a:rPr lang="ru-RU" u="sng">
                <a:solidFill>
                  <a:srgbClr val="0070C0"/>
                </a:solidFill>
              </a:rPr>
              <a:t>соглашения</a:t>
            </a:r>
            <a:r>
              <a:rPr lang="ru-RU" u="sng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в установленные сроки</a:t>
            </a:r>
          </a:p>
        </p:txBody>
      </p:sp>
      <p:sp>
        <p:nvSpPr>
          <p:cNvPr id="6150" name="TextBox 13"/>
          <p:cNvSpPr txBox="1">
            <a:spLocks noChangeArrowheads="1"/>
          </p:cNvSpPr>
          <p:nvPr/>
        </p:nvSpPr>
        <p:spPr bwMode="auto">
          <a:xfrm>
            <a:off x="560388" y="5373688"/>
            <a:ext cx="9001125" cy="584200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на оказание финансовой помощи местным бюджетам </a:t>
            </a:r>
            <a:r>
              <a:rPr lang="ru-RU" sz="1600" b="1">
                <a:solidFill>
                  <a:srgbClr val="FF0000"/>
                </a:solidFill>
              </a:rPr>
              <a:t>на цели, соответствующие ранее установленным целям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560388" y="6021388"/>
            <a:ext cx="9001125" cy="338137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/>
              <a:t>на оказание финансовой помощи местным бюджетам </a:t>
            </a:r>
            <a:r>
              <a:rPr lang="ru-RU" sz="1600" b="1" dirty="0">
                <a:solidFill>
                  <a:srgbClr val="FF0000"/>
                </a:solidFill>
              </a:rPr>
              <a:t>на иные цели</a:t>
            </a:r>
            <a:endParaRPr lang="ru-RU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200025" y="3284538"/>
            <a:ext cx="9432925" cy="831850"/>
          </a:xfrm>
          <a:prstGeom prst="rect">
            <a:avLst/>
          </a:prstGeom>
          <a:solidFill>
            <a:srgbClr val="FF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i="1" dirty="0">
                <a:latin typeface="+mn-lt"/>
              </a:rPr>
              <a:t>Принято постановление Правительства Самарской области от </a:t>
            </a:r>
            <a:r>
              <a:rPr lang="ru-RU" sz="1600" b="1" i="1" dirty="0">
                <a:latin typeface="+mn-lt"/>
              </a:rPr>
              <a:t>08.12.2021 № 972 </a:t>
            </a:r>
            <a:r>
              <a:rPr lang="ru-RU" sz="1600" i="1" dirty="0">
                <a:latin typeface="+mn-lt"/>
              </a:rPr>
              <a:t>"Об утверждении Порядка формирования и использования бюджетных ассигнований резервного фонда Правительства Самарской области» 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432050" y="4221163"/>
            <a:ext cx="5041900" cy="1152525"/>
          </a:xfrm>
          <a:prstGeom prst="downArrow">
            <a:avLst>
              <a:gd name="adj1" fmla="val 50000"/>
              <a:gd name="adj2" fmla="val 70924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использование указанных средств резервного фонда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57AF3CFE-7F10-45A5-8CD5-1EC60169D29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pSp>
        <p:nvGrpSpPr>
          <p:cNvPr id="717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7178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9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0" y="333375"/>
            <a:ext cx="9906000" cy="79216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2400" b="1" kern="0" dirty="0">
                <a:solidFill>
                  <a:srgbClr val="002060"/>
                </a:solidFill>
                <a:ea typeface="+mj-ea"/>
                <a:cs typeface="Times New Roman" pitchFamily="18" charset="0"/>
              </a:rPr>
              <a:t>Результаты анализа региональных межбюджетных отношений за последние годы показывают:</a:t>
            </a:r>
            <a:endParaRPr lang="ru-RU" sz="24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3" name="Прямоугольник 8"/>
          <p:cNvSpPr>
            <a:spLocks noChangeArrowheads="1"/>
          </p:cNvSpPr>
          <p:nvPr/>
        </p:nvSpPr>
        <p:spPr bwMode="auto">
          <a:xfrm>
            <a:off x="415925" y="1125538"/>
            <a:ext cx="91455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200">
                <a:cs typeface="Times New Roman" pitchFamily="18" charset="0"/>
              </a:rPr>
              <a:t> неизменяемость общего объема дотаций на выравнивание бюджетной обеспеченности (около 2 млрд. рублей ежегодно)</a:t>
            </a:r>
          </a:p>
        </p:txBody>
      </p:sp>
      <p:sp>
        <p:nvSpPr>
          <p:cNvPr id="7174" name="Содержимое 2"/>
          <p:cNvSpPr txBox="1">
            <a:spLocks/>
          </p:cNvSpPr>
          <p:nvPr/>
        </p:nvSpPr>
        <p:spPr bwMode="auto">
          <a:xfrm>
            <a:off x="0" y="3429000"/>
            <a:ext cx="9906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 eaLnBrk="0" hangingPunct="0">
              <a:spcBef>
                <a:spcPct val="20000"/>
              </a:spcBef>
              <a:buClr>
                <a:srgbClr val="5D5DAE"/>
              </a:buClr>
              <a:buSzPct val="75000"/>
              <a:buFont typeface="Wingdings" pitchFamily="2" charset="2"/>
              <a:buChar char="ü"/>
            </a:pPr>
            <a:endParaRPr lang="ru-RU" sz="2200">
              <a:cs typeface="Times New Roman" pitchFamily="18" charset="0"/>
            </a:endParaRPr>
          </a:p>
        </p:txBody>
      </p:sp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0" y="4221163"/>
            <a:ext cx="99060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buClr>
                <a:srgbClr val="5D5DAE"/>
              </a:buClr>
            </a:pPr>
            <a:r>
              <a:rPr lang="ru-RU" sz="2200" b="1" u="sng">
                <a:solidFill>
                  <a:srgbClr val="5D5DAE"/>
                </a:solidFill>
                <a:cs typeface="Times New Roman" pitchFamily="18" charset="0"/>
              </a:rPr>
              <a:t>Предлагается (на основе данных в 2022 году) провести моделирование </a:t>
            </a:r>
            <a:r>
              <a:rPr lang="ru-RU" sz="2200" b="1">
                <a:solidFill>
                  <a:srgbClr val="5D5DAE"/>
                </a:solidFill>
                <a:cs typeface="Times New Roman" pitchFamily="18" charset="0"/>
              </a:rPr>
              <a:t>путем </a:t>
            </a:r>
            <a:r>
              <a:rPr lang="ru-RU" sz="2200" b="1" u="sng">
                <a:solidFill>
                  <a:srgbClr val="5D5DAE"/>
                </a:solidFill>
                <a:cs typeface="Times New Roman" pitchFamily="18" charset="0"/>
              </a:rPr>
              <a:t>увеличения</a:t>
            </a:r>
            <a:r>
              <a:rPr lang="ru-RU" sz="2200">
                <a:cs typeface="Times New Roman" pitchFamily="18" charset="0"/>
              </a:rPr>
              <a:t> объемов дотаций на выравнивание бюджетной обеспеченности </a:t>
            </a:r>
            <a:r>
              <a:rPr lang="ru-RU" sz="2200" b="1" u="sng">
                <a:solidFill>
                  <a:srgbClr val="5D5DAE"/>
                </a:solidFill>
                <a:cs typeface="Times New Roman" pitchFamily="18" charset="0"/>
              </a:rPr>
              <a:t>за счет сокращения </a:t>
            </a:r>
            <a:r>
              <a:rPr lang="ru-RU" sz="2200">
                <a:cs typeface="Times New Roman" pitchFamily="18" charset="0"/>
              </a:rPr>
              <a:t>объемов дотаций на сбалансированность по  следующим направлениям:</a:t>
            </a:r>
            <a:endParaRPr lang="ru-RU" sz="2200" b="1">
              <a:solidFill>
                <a:srgbClr val="5D5DAE"/>
              </a:solidFill>
              <a:cs typeface="Times New Roman" pitchFamily="18" charset="0"/>
            </a:endParaRPr>
          </a:p>
          <a:p>
            <a:pPr indent="450850" algn="just" eaLnBrk="0" hangingPunct="0">
              <a:buClr>
                <a:srgbClr val="5D5DAE"/>
              </a:buClr>
              <a:buFont typeface="Wingdings" pitchFamily="2" charset="2"/>
              <a:buChar char="Ø"/>
            </a:pPr>
            <a:r>
              <a:rPr lang="ru-RU" sz="2200">
                <a:cs typeface="Times New Roman" pitchFamily="18" charset="0"/>
              </a:rPr>
              <a:t>частичного покрытия недостатка финансовых ресурсов;</a:t>
            </a:r>
          </a:p>
          <a:p>
            <a:pPr indent="450850" algn="just" eaLnBrk="0" hangingPunct="0">
              <a:buClr>
                <a:srgbClr val="5D5DAE"/>
              </a:buClr>
              <a:buFont typeface="Wingdings" pitchFamily="2" charset="2"/>
              <a:buChar char="Ø"/>
            </a:pPr>
            <a:r>
              <a:rPr lang="ru-RU" sz="2200">
                <a:cs typeface="Times New Roman" pitchFamily="18" charset="0"/>
              </a:rPr>
              <a:t>частичного покрытия расходов местных бюджетов, направленных на повышение заработной платы «указных» категорий работников учреждений.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4488" y="1772816"/>
            <a:ext cx="936104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5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200" dirty="0">
                <a:cs typeface="Times New Roman" pitchFamily="18" charset="0"/>
              </a:rPr>
              <a:t> устойчивый постепенный рост дотаций на сбалансированность местных бюджетов (до 2020 года – стимулирующих субсидий)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4488" y="2492896"/>
            <a:ext cx="936104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5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2200" dirty="0">
                <a:cs typeface="Times New Roman" pitchFamily="18" charset="0"/>
              </a:rPr>
              <a:t> после предоставления дотаций на выравнивание бюджетной обеспеченности разрыв в бюджетной обеспеченности существенно сокращается, а любое дополнительное выделение финансовой помощи после этого резко меняет позиции муниципальных образований в рейтинге бюджетной обеспеченности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</p:spPr>
        <p:txBody>
          <a:bodyPr/>
          <a:lstStyle/>
          <a:p>
            <a:pPr>
              <a:defRPr/>
            </a:pPr>
            <a:fld id="{FA161C68-5231-4EAF-9338-8E781256B55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76250"/>
            <a:ext cx="9906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Некоторые итоги уходящего 2021 года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endParaRPr lang="ru-RU" sz="22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endParaRPr lang="ru-RU" sz="2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8196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8200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197" name="TextBox 13"/>
          <p:cNvSpPr txBox="1">
            <a:spLocks noChangeArrowheads="1"/>
          </p:cNvSpPr>
          <p:nvPr/>
        </p:nvSpPr>
        <p:spPr bwMode="auto">
          <a:xfrm>
            <a:off x="704850" y="2420938"/>
            <a:ext cx="8712200" cy="1938337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Городской округ Самара </a:t>
            </a:r>
            <a:r>
              <a:rPr lang="ru-RU" sz="2000">
                <a:cs typeface="Times New Roman" pitchFamily="18" charset="0"/>
              </a:rPr>
              <a:t>занял 4 место во Всероссийском  конкурсе «Лучшая муниципальная практика» в номинации </a:t>
            </a:r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«Укрепление межнационального мира и согласия, реализация иных мероприятий в сфере национальной политики на муниципальном уровне» </a:t>
            </a:r>
          </a:p>
          <a:p>
            <a:pPr algn="ctr"/>
            <a:r>
              <a:rPr lang="ru-RU" sz="2000"/>
              <a:t>(</a:t>
            </a:r>
            <a:r>
              <a:rPr lang="ru-RU" sz="2000" i="1"/>
              <a:t>размер гранта, поступившего из федерального бюджета, составил </a:t>
            </a:r>
          </a:p>
          <a:p>
            <a:pPr algn="ctr"/>
            <a:r>
              <a:rPr lang="ru-RU" sz="2000" i="1"/>
              <a:t>20 млн.рублей</a:t>
            </a:r>
            <a:r>
              <a:rPr lang="ru-RU" sz="2000"/>
              <a:t>)</a:t>
            </a:r>
            <a:endParaRPr lang="ru-RU" sz="2000">
              <a:cs typeface="Times New Roman" pitchFamily="18" charset="0"/>
            </a:endParaRPr>
          </a:p>
        </p:txBody>
      </p:sp>
      <p:sp>
        <p:nvSpPr>
          <p:cNvPr id="8198" name="TextBox 14"/>
          <p:cNvSpPr txBox="1">
            <a:spLocks noChangeArrowheads="1"/>
          </p:cNvSpPr>
          <p:nvPr/>
        </p:nvSpPr>
        <p:spPr bwMode="auto">
          <a:xfrm>
            <a:off x="704850" y="1196975"/>
            <a:ext cx="8712200" cy="1016000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Самарская область </a:t>
            </a:r>
            <a:r>
              <a:rPr lang="ru-RU" sz="2000">
                <a:cs typeface="Times New Roman" pitchFamily="18" charset="0"/>
              </a:rPr>
              <a:t>по итогам оценки показателей за 2020 год, проведенного в 2021 году, вошла в число субъектов РФ </a:t>
            </a:r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с высоким уровнем качества управления региональными финансами</a:t>
            </a: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776288" y="4724400"/>
            <a:ext cx="8712200" cy="1323975"/>
          </a:xfrm>
          <a:prstGeom prst="rect">
            <a:avLst/>
          </a:prstGeom>
          <a:solidFill>
            <a:srgbClr val="E5FFE5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По состоянию на 01.11.2021 </a:t>
            </a:r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Самарская область</a:t>
            </a:r>
            <a:r>
              <a:rPr lang="ru-RU" sz="2000"/>
              <a:t> стала </a:t>
            </a:r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первым и единственным регионом </a:t>
            </a:r>
            <a:r>
              <a:rPr lang="ru-RU" sz="2000"/>
              <a:t>среди 85 субъектов Российской Федерации, который достиг </a:t>
            </a:r>
          </a:p>
          <a:p>
            <a:pPr algn="ctr"/>
            <a:r>
              <a:rPr lang="ru-RU" sz="2000">
                <a:solidFill>
                  <a:srgbClr val="0070C0"/>
                </a:solidFill>
                <a:cs typeface="Times New Roman" pitchFamily="18" charset="0"/>
              </a:rPr>
              <a:t>100%-ного размещения информации со стороны муниципальных образований </a:t>
            </a:r>
            <a:r>
              <a:rPr lang="ru-RU" sz="2000"/>
              <a:t>на Едином портале бюджетной системы (</a:t>
            </a:r>
            <a:r>
              <a:rPr lang="ru-RU" sz="2000" u="sng">
                <a:hlinkClick r:id="rId4"/>
              </a:rPr>
              <a:t>http://budget.gov.ru</a:t>
            </a:r>
            <a:r>
              <a:rPr lang="ru-RU" sz="2000"/>
              <a:t>)</a:t>
            </a:r>
            <a:endParaRPr lang="ru-RU" sz="200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13781</TotalTime>
  <Words>737</Words>
  <Application>Microsoft Office PowerPoint</Application>
  <PresentationFormat>Лист A4 (210x297 мм)</PresentationFormat>
  <Paragraphs>62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Wingdings</vt:lpstr>
      <vt:lpstr>Arial Black</vt:lpstr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Минфин СО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№1. Динамика расходов областного бюджета в 1кв. 2008-2009гг.</dc:title>
  <dc:creator>USER</dc:creator>
  <cp:lastModifiedBy>Koneva</cp:lastModifiedBy>
  <cp:revision>1200</cp:revision>
  <dcterms:created xsi:type="dcterms:W3CDTF">2009-04-02T06:47:03Z</dcterms:created>
  <dcterms:modified xsi:type="dcterms:W3CDTF">2021-12-27T10:25:50Z</dcterms:modified>
</cp:coreProperties>
</file>